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oppi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old.fntdata"/><Relationship Id="rId16" Type="http://schemas.openxmlformats.org/officeDocument/2006/relationships/font" Target="fonts/Poppins-regular.fntdata"/><Relationship Id="rId5" Type="http://schemas.openxmlformats.org/officeDocument/2006/relationships/notesMaster" Target="notesMasters/notesMaster1.xml"/><Relationship Id="rId19" Type="http://schemas.openxmlformats.org/officeDocument/2006/relationships/font" Target="fonts/Poppins-boldItalic.fntdata"/><Relationship Id="rId6" Type="http://schemas.openxmlformats.org/officeDocument/2006/relationships/slide" Target="slides/slide1.xml"/><Relationship Id="rId18"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ogin.salesforce.com/packaging/installPackage.apexp?p0=04tao000000z3y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453844ed04_0_1212: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53844ed04_0_1212: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53844ed04_0_1314: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453844ed04_0_1314: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400"/>
              <a:t>You are an AI assistant helping me to update existing records or create new ones based on an audio transcript. For any name mentioned, automatically determine the first and last names, and return them accordingly.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For time reference, use the timestamp at the end of this list:</a:t>
            </a:r>
            <a:endParaRPr sz="1400"/>
          </a:p>
          <a:p>
            <a:pPr indent="0" lvl="0" marL="0" rtl="0" algn="l">
              <a:spcBef>
                <a:spcPts val="0"/>
              </a:spcBef>
              <a:spcAft>
                <a:spcPts val="0"/>
              </a:spcAft>
              <a:buNone/>
            </a:pPr>
            <a:r>
              <a:rPr lang="en" sz="1400"/>
              <a:t>{!$Input:RelatedRecordsJsonV2}</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Instructions: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1. **Analyze Transcript**:  {!$Input:Transcript}</a:t>
            </a:r>
            <a:endParaRPr sz="1400"/>
          </a:p>
          <a:p>
            <a:pPr indent="0" lvl="0" marL="0" rtl="0" algn="l">
              <a:spcBef>
                <a:spcPts val="0"/>
              </a:spcBef>
              <a:spcAft>
                <a:spcPts val="0"/>
              </a:spcAft>
              <a:buNone/>
            </a:pPr>
            <a:r>
              <a:rPr lang="en" sz="1400"/>
              <a:t>  Compare the transcript with the following records:</a:t>
            </a:r>
            <a:endParaRPr sz="1400"/>
          </a:p>
          <a:p>
            <a:pPr indent="0" lvl="0" marL="0" rtl="0" algn="l">
              <a:spcBef>
                <a:spcPts val="0"/>
              </a:spcBef>
              <a:spcAft>
                <a:spcPts val="0"/>
              </a:spcAft>
              <a:buNone/>
            </a:pPr>
            <a:r>
              <a:rPr lang="en" sz="1400"/>
              <a:t>  - `{!$Input:RelatedRecordsNamesV2}`: List of related records to check for spelling mistakes.</a:t>
            </a:r>
            <a:endParaRPr sz="1400"/>
          </a:p>
          <a:p>
            <a:pPr indent="0" lvl="0" marL="0" rtl="0" algn="l">
              <a:spcBef>
                <a:spcPts val="0"/>
              </a:spcBef>
              <a:spcAft>
                <a:spcPts val="0"/>
              </a:spcAft>
              <a:buNone/>
            </a:pPr>
            <a:r>
              <a:rPr lang="en" sz="1400"/>
              <a:t>  - `{!$Input:RelatedRecordsJsonV2}`: List of existing records (e.g., Contacts, Opportunities) to extract and match the record id.</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Automatically correct any spelling mistakes in the transcript.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2. **Identify Existing Records**:  </a:t>
            </a:r>
            <a:endParaRPr sz="1400"/>
          </a:p>
          <a:p>
            <a:pPr indent="0" lvl="0" marL="0" rtl="0" algn="l">
              <a:spcBef>
                <a:spcPts val="0"/>
              </a:spcBef>
              <a:spcAft>
                <a:spcPts val="0"/>
              </a:spcAft>
              <a:buNone/>
            </a:pPr>
            <a:r>
              <a:rPr lang="en" sz="1400"/>
              <a:t>  After correcting names, analyze the transcript to identify if any mentioned contacts or opportunities match existing records from `{!$Input:RelatedRecordsJsonV2}`:</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 **For Contacts**:</a:t>
            </a:r>
            <a:endParaRPr sz="1400"/>
          </a:p>
          <a:p>
            <a:pPr indent="0" lvl="0" marL="0" rtl="0" algn="l">
              <a:spcBef>
                <a:spcPts val="0"/>
              </a:spcBef>
              <a:spcAft>
                <a:spcPts val="0"/>
              </a:spcAft>
              <a:buNone/>
            </a:pPr>
            <a:r>
              <a:rPr lang="en" sz="1400"/>
              <a:t>   - If a person or name is mentioned in the transcript that matches an existing contact, return their `Id`.  Dont return the name as a field.</a:t>
            </a:r>
            <a:endParaRPr sz="1400"/>
          </a:p>
          <a:p>
            <a:pPr indent="0" lvl="0" marL="0" rtl="0" algn="l">
              <a:spcBef>
                <a:spcPts val="0"/>
              </a:spcBef>
              <a:spcAft>
                <a:spcPts val="0"/>
              </a:spcAft>
              <a:buNone/>
            </a:pPr>
            <a:r>
              <a:rPr lang="en" sz="1400"/>
              <a:t>   - If no match is found, return a new contact record without an `Id`. But include the Name of the contact and anything else mentioned about the person.</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 **For Opportunities**:</a:t>
            </a:r>
            <a:endParaRPr sz="1400"/>
          </a:p>
          <a:p>
            <a:pPr indent="0" lvl="0" marL="0" rtl="0" algn="l">
              <a:spcBef>
                <a:spcPts val="0"/>
              </a:spcBef>
              <a:spcAft>
                <a:spcPts val="0"/>
              </a:spcAft>
              <a:buNone/>
            </a:pPr>
            <a:r>
              <a:rPr lang="en" sz="1400"/>
              <a:t>   - If an opportunity mentioned in the transcript matches an existing opportunity, return its `Id`.</a:t>
            </a:r>
            <a:endParaRPr sz="1400"/>
          </a:p>
          <a:p>
            <a:pPr indent="0" lvl="0" marL="0" rtl="0" algn="l">
              <a:spcBef>
                <a:spcPts val="0"/>
              </a:spcBef>
              <a:spcAft>
                <a:spcPts val="0"/>
              </a:spcAft>
              <a:buNone/>
            </a:pPr>
            <a:r>
              <a:rPr lang="en" sz="1400"/>
              <a:t>   - If no match is found, suggest creating a new opportunity record with fields like `Name`, `Amount`, `CloseDate`, and `NextStep` etc further fields can be seen here {!$Input:Metadata}.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3. **Name Parsing**:  </a:t>
            </a:r>
            <a:endParaRPr sz="1400"/>
          </a:p>
          <a:p>
            <a:pPr indent="0" lvl="0" marL="0" rtl="0" algn="l">
              <a:spcBef>
                <a:spcPts val="0"/>
              </a:spcBef>
              <a:spcAft>
                <a:spcPts val="0"/>
              </a:spcAft>
              <a:buNone/>
            </a:pPr>
            <a:r>
              <a:rPr lang="en" sz="1400"/>
              <a:t>  For new contacts, use the Name field to write the Name, do not populate first or last name</a:t>
            </a:r>
            <a:endParaRPr sz="1400"/>
          </a:p>
          <a:p>
            <a:pPr indent="0" lvl="0" marL="0" rtl="0" algn="l">
              <a:spcBef>
                <a:spcPts val="0"/>
              </a:spcBef>
              <a:spcAft>
                <a:spcPts val="0"/>
              </a:spcAft>
              <a:buNone/>
            </a:pPr>
            <a:r>
              <a:rPr lang="en" sz="1400"/>
              <a:t>4. **Create New Records**:  </a:t>
            </a:r>
            <a:endParaRPr sz="1400"/>
          </a:p>
          <a:p>
            <a:pPr indent="0" lvl="0" marL="0" rtl="0" algn="l">
              <a:spcBef>
                <a:spcPts val="0"/>
              </a:spcBef>
              <a:spcAft>
                <a:spcPts val="0"/>
              </a:spcAft>
              <a:buNone/>
            </a:pPr>
            <a:r>
              <a:rPr lang="en" sz="1400"/>
              <a:t>  If no existing record matches:</a:t>
            </a:r>
            <a:endParaRPr sz="1400"/>
          </a:p>
          <a:p>
            <a:pPr indent="0" lvl="0" marL="0" rtl="0" algn="l">
              <a:spcBef>
                <a:spcPts val="0"/>
              </a:spcBef>
              <a:spcAft>
                <a:spcPts val="0"/>
              </a:spcAft>
              <a:buNone/>
            </a:pPr>
            <a:r>
              <a:rPr lang="en" sz="1400"/>
              <a:t>  - For **Opportunities**, capture fields such as `Name`, `Amount`, `CloseDate`, and `NextStep` and further ones mentioned here Metadata.</a:t>
            </a:r>
            <a:endParaRPr sz="1400"/>
          </a:p>
          <a:p>
            <a:pPr indent="0" lvl="0" marL="0" rtl="0" algn="l">
              <a:spcBef>
                <a:spcPts val="0"/>
              </a:spcBef>
              <a:spcAft>
                <a:spcPts val="0"/>
              </a:spcAft>
              <a:buNone/>
            </a:pPr>
            <a:r>
              <a:rPr lang="en" sz="1400"/>
              <a:t>  - For **Contacts**, capture fields such as `Name`, `Title`, and `Department` and further fields from Metadata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5. **Task Creation**:  </a:t>
            </a:r>
            <a:endParaRPr sz="1400"/>
          </a:p>
          <a:p>
            <a:pPr indent="0" lvl="0" marL="0" rtl="0" algn="l">
              <a:spcBef>
                <a:spcPts val="0"/>
              </a:spcBef>
              <a:spcAft>
                <a:spcPts val="0"/>
              </a:spcAft>
              <a:buNone/>
            </a:pPr>
            <a:r>
              <a:rPr lang="en" sz="1400"/>
              <a:t>  If any tasks are mentioned in the transcript (e.g., follow-ups, reminders), create a new **Task** record with fields like `Subject`, `ActivityDate`, and `Description` or anything from the Metadata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6. **Output Format**:  </a:t>
            </a:r>
            <a:endParaRPr sz="1400"/>
          </a:p>
          <a:p>
            <a:pPr indent="0" lvl="0" marL="0" rtl="0" algn="l">
              <a:spcBef>
                <a:spcPts val="0"/>
              </a:spcBef>
              <a:spcAft>
                <a:spcPts val="0"/>
              </a:spcAft>
              <a:buNone/>
            </a:pPr>
            <a:r>
              <a:rPr lang="en" sz="1400"/>
              <a:t>  Return a structured JSON output, containing:</a:t>
            </a:r>
            <a:endParaRPr sz="1400"/>
          </a:p>
          <a:p>
            <a:pPr indent="0" lvl="0" marL="0" rtl="0" algn="l">
              <a:spcBef>
                <a:spcPts val="0"/>
              </a:spcBef>
              <a:spcAft>
                <a:spcPts val="0"/>
              </a:spcAft>
              <a:buNone/>
            </a:pPr>
            <a:r>
              <a:rPr lang="en" sz="1400"/>
              <a:t>  - A list of records (either new or updated).</a:t>
            </a:r>
            <a:endParaRPr sz="1400"/>
          </a:p>
          <a:p>
            <a:pPr indent="0" lvl="0" marL="0" rtl="0" algn="l">
              <a:spcBef>
                <a:spcPts val="0"/>
              </a:spcBef>
              <a:spcAft>
                <a:spcPts val="0"/>
              </a:spcAft>
              <a:buNone/>
            </a:pPr>
            <a:r>
              <a:rPr lang="en" sz="1400"/>
              <a:t>  - A summary of the transcript formatted using HTML elements (e.g., `&lt;h1&gt;`, `&lt;ul&gt;`, `&lt;li&gt;`).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7. **Field Population**:  </a:t>
            </a:r>
            <a:endParaRPr sz="1400"/>
          </a:p>
          <a:p>
            <a:pPr indent="0" lvl="0" marL="0" rtl="0" algn="l">
              <a:spcBef>
                <a:spcPts val="0"/>
              </a:spcBef>
              <a:spcAft>
                <a:spcPts val="0"/>
              </a:spcAft>
              <a:buNone/>
            </a:pPr>
            <a:r>
              <a:rPr lang="en" sz="1400"/>
              <a:t>  Only populate fields available in Metadata and mentioned in the transcript. Dont ad unnecessary fields or data.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Output Format: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Should include all Contacts Names spoken about in the transcript new and updated , Opportunities, Tasks </a:t>
            </a:r>
            <a:endParaRPr sz="1400"/>
          </a:p>
          <a:p>
            <a:pPr indent="0" lvl="0" marL="0" rtl="0" algn="l">
              <a:spcBef>
                <a:spcPts val="0"/>
              </a:spcBef>
              <a:spcAft>
                <a:spcPts val="0"/>
              </a:spcAft>
              <a:buNone/>
            </a:pPr>
            <a:r>
              <a:rPr lang="en" sz="1400"/>
              <a:t>- The output must be a structured JSON, starting with "{" and ending with "}".  </a:t>
            </a:r>
            <a:endParaRPr sz="1400"/>
          </a:p>
          <a:p>
            <a:pPr indent="0" lvl="0" marL="0" rtl="0" algn="l">
              <a:spcBef>
                <a:spcPts val="0"/>
              </a:spcBef>
              <a:spcAft>
                <a:spcPts val="0"/>
              </a:spcAft>
              <a:buNone/>
            </a:pPr>
            <a:r>
              <a:rPr lang="en" sz="1400"/>
              <a:t>- Do not include explanations or anything beyond the structured JSON. Also no "```Json" or something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This is an Example JSON Output only: Only the json nothing else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t>
            </a:r>
            <a:endParaRPr sz="1400"/>
          </a:p>
          <a:p>
            <a:pPr indent="0" lvl="0" marL="0" rtl="0" algn="l">
              <a:spcBef>
                <a:spcPts val="0"/>
              </a:spcBef>
              <a:spcAft>
                <a:spcPts val="0"/>
              </a:spcAft>
              <a:buNone/>
            </a:pPr>
            <a:r>
              <a:rPr lang="en" sz="1400"/>
              <a:t> "records": [</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"RecordType": "Opportunity",</a:t>
            </a:r>
            <a:endParaRPr sz="1400"/>
          </a:p>
          <a:p>
            <a:pPr indent="0" lvl="0" marL="0" rtl="0" algn="l">
              <a:spcBef>
                <a:spcPts val="0"/>
              </a:spcBef>
              <a:spcAft>
                <a:spcPts val="0"/>
              </a:spcAft>
              <a:buNone/>
            </a:pPr>
            <a:r>
              <a:rPr lang="en" sz="1400"/>
              <a:t>   "Id": "006Wz000002uZkrIAE",</a:t>
            </a:r>
            <a:endParaRPr sz="1400"/>
          </a:p>
          <a:p>
            <a:pPr indent="0" lvl="0" marL="0" rtl="0" algn="l">
              <a:spcBef>
                <a:spcPts val="0"/>
              </a:spcBef>
              <a:spcAft>
                <a:spcPts val="0"/>
              </a:spcAft>
              <a:buNone/>
            </a:pPr>
            <a:r>
              <a:rPr lang="en" sz="1400"/>
              <a:t>   "Amount": 111000,</a:t>
            </a:r>
            <a:endParaRPr sz="1400"/>
          </a:p>
          <a:p>
            <a:pPr indent="0" lvl="0" marL="0" rtl="0" algn="l">
              <a:spcBef>
                <a:spcPts val="0"/>
              </a:spcBef>
              <a:spcAft>
                <a:spcPts val="0"/>
              </a:spcAft>
              <a:buNone/>
            </a:pPr>
            <a:r>
              <a:rPr lang="en" sz="1400"/>
              <a:t>   "NextStep": "Involve management",</a:t>
            </a:r>
            <a:endParaRPr sz="1400"/>
          </a:p>
          <a:p>
            <a:pPr indent="0" lvl="0" marL="0" rtl="0" algn="l">
              <a:spcBef>
                <a:spcPts val="0"/>
              </a:spcBef>
              <a:spcAft>
                <a:spcPts val="0"/>
              </a:spcAft>
              <a:buNone/>
            </a:pPr>
            <a:r>
              <a:rPr lang="en" sz="1400"/>
              <a:t>   "CloseDate": "2024-09-30"</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"RecordType": "Opportunity",</a:t>
            </a:r>
            <a:endParaRPr sz="1400"/>
          </a:p>
          <a:p>
            <a:pPr indent="0" lvl="0" marL="0" rtl="0" algn="l">
              <a:spcBef>
                <a:spcPts val="0"/>
              </a:spcBef>
              <a:spcAft>
                <a:spcPts val="0"/>
              </a:spcAft>
              <a:buNone/>
            </a:pPr>
            <a:r>
              <a:rPr lang="en" sz="1400"/>
              <a:t>   "Name": "Power Tools",</a:t>
            </a:r>
            <a:endParaRPr sz="1400"/>
          </a:p>
          <a:p>
            <a:pPr indent="0" lvl="0" marL="0" rtl="0" algn="l">
              <a:spcBef>
                <a:spcPts val="0"/>
              </a:spcBef>
              <a:spcAft>
                <a:spcPts val="0"/>
              </a:spcAft>
              <a:buNone/>
            </a:pPr>
            <a:r>
              <a:rPr lang="en" sz="1400"/>
              <a:t>   "Amount": 999,</a:t>
            </a:r>
            <a:endParaRPr sz="1400"/>
          </a:p>
          <a:p>
            <a:pPr indent="0" lvl="0" marL="0" rtl="0" algn="l">
              <a:spcBef>
                <a:spcPts val="0"/>
              </a:spcBef>
              <a:spcAft>
                <a:spcPts val="0"/>
              </a:spcAft>
              <a:buNone/>
            </a:pPr>
            <a:r>
              <a:rPr lang="en" sz="1400"/>
              <a:t>   "NextStep": "Send material out"</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"RecordType": "Contact",</a:t>
            </a:r>
            <a:endParaRPr sz="1400"/>
          </a:p>
          <a:p>
            <a:pPr indent="0" lvl="0" marL="0" rtl="0" algn="l">
              <a:spcBef>
                <a:spcPts val="0"/>
              </a:spcBef>
              <a:spcAft>
                <a:spcPts val="0"/>
              </a:spcAft>
              <a:buNone/>
            </a:pPr>
            <a:r>
              <a:rPr lang="en" sz="1400"/>
              <a:t>   "Id": "003Wz000002l65mIAA",</a:t>
            </a:r>
            <a:endParaRPr sz="1400"/>
          </a:p>
          <a:p>
            <a:pPr indent="0" lvl="0" marL="0" rtl="0" algn="l">
              <a:spcBef>
                <a:spcPts val="0"/>
              </a:spcBef>
              <a:spcAft>
                <a:spcPts val="0"/>
              </a:spcAft>
              <a:buNone/>
            </a:pPr>
            <a:r>
              <a:rPr lang="en" sz="1400"/>
              <a:t>   "Title": "CFO"</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"RecordType": "Contact",</a:t>
            </a:r>
            <a:endParaRPr sz="1400"/>
          </a:p>
          <a:p>
            <a:pPr indent="0" lvl="0" marL="0" rtl="0" algn="l">
              <a:spcBef>
                <a:spcPts val="0"/>
              </a:spcBef>
              <a:spcAft>
                <a:spcPts val="0"/>
              </a:spcAft>
              <a:buNone/>
            </a:pPr>
            <a:r>
              <a:rPr lang="en" sz="1400"/>
              <a:t>   "Name": "Peter Smith"</a:t>
            </a:r>
            <a:endParaRPr sz="1400"/>
          </a:p>
          <a:p>
            <a:pPr indent="0" lvl="0" marL="0" rtl="0" algn="l">
              <a:spcBef>
                <a:spcPts val="0"/>
              </a:spcBef>
              <a:spcAft>
                <a:spcPts val="0"/>
              </a:spcAft>
              <a:buNone/>
            </a:pPr>
            <a:r>
              <a:rPr lang="en" sz="1400"/>
              <a:t>   "Title": "VP",</a:t>
            </a:r>
            <a:endParaRPr sz="1400"/>
          </a:p>
          <a:p>
            <a:pPr indent="0" lvl="0" marL="0" rtl="0" algn="l">
              <a:spcBef>
                <a:spcPts val="0"/>
              </a:spcBef>
              <a:spcAft>
                <a:spcPts val="0"/>
              </a:spcAft>
              <a:buNone/>
            </a:pPr>
            <a:r>
              <a:rPr lang="en" sz="1400"/>
              <a:t>   "Department": "Electronics Department"</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"RecordType": "Task",</a:t>
            </a:r>
            <a:endParaRPr sz="1400"/>
          </a:p>
          <a:p>
            <a:pPr indent="0" lvl="0" marL="0" rtl="0" algn="l">
              <a:spcBef>
                <a:spcPts val="0"/>
              </a:spcBef>
              <a:spcAft>
                <a:spcPts val="0"/>
              </a:spcAft>
              <a:buNone/>
            </a:pPr>
            <a:r>
              <a:rPr lang="en" sz="1400"/>
              <a:t>   "Subject": "Follow up with Chris Post",</a:t>
            </a:r>
            <a:endParaRPr sz="1400"/>
          </a:p>
          <a:p>
            <a:pPr indent="0" lvl="0" marL="0" rtl="0" algn="l">
              <a:spcBef>
                <a:spcPts val="0"/>
              </a:spcBef>
              <a:spcAft>
                <a:spcPts val="0"/>
              </a:spcAft>
              <a:buNone/>
            </a:pPr>
            <a:r>
              <a:rPr lang="en" sz="1400"/>
              <a:t>   "ActivityDate": "2024-09-10"</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"Summary": "&lt;h1&gt;Meeting Summary&lt;/h1&gt;&lt;ul&gt;&lt;li&gt;Meeting with &lt;b&gt;Peter Heinz&lt;/b&gt; and &lt;b&gt;Jack McKinzey&lt;/b&gt;, who was promoted to CFO.&lt;/li&gt;&lt;li&gt;Updated the 40k opportunity to 22,550.&lt;/li&gt;&lt;li&gt;Updated the 55k opportunity to involve management in the next steps.&lt;/li&gt;&lt;li&gt;Created a new opportunity called Super Drills with an amount of 2220.&lt;/li&gt;&lt;li&gt;Set a reminder to follow up tomorrow morning with &lt;b&gt;Chris Post&lt;/b&gt;.&lt;/li&gt;&lt;/ul&gt;"</a:t>
            </a:r>
            <a:endParaRPr sz="1400"/>
          </a:p>
          <a:p>
            <a:pPr indent="0" lvl="0" marL="0" rtl="0" algn="l">
              <a:spcBef>
                <a:spcPts val="0"/>
              </a:spcBef>
              <a:spcAft>
                <a:spcPts val="0"/>
              </a:spcAft>
              <a:buNone/>
            </a:pPr>
            <a:r>
              <a:rPr lang="en"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453844ed04_0_122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453844ed04_0_122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453844ed04_0_122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453844ed04_0_122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Clr>
                <a:schemeClr val="dk1"/>
              </a:buClr>
              <a:buSzPts val="1100"/>
              <a:buFont typeface="Arial"/>
              <a:buNone/>
            </a:pPr>
            <a:r>
              <a:rPr lang="en" sz="1400"/>
              <a:t>Generate a brief agenda for a sales rep working at {!$User.CompanyName} to help plan his day. The agenda should be precise, in short sentences and consist out of 4 topics, each topic should be displayed in bold.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The first topic is: Today's agenda </a:t>
            </a:r>
            <a:endParaRPr sz="1400"/>
          </a:p>
          <a:p>
            <a:pPr indent="0" lvl="0" marL="0" rtl="0" algn="l">
              <a:spcBef>
                <a:spcPts val="0"/>
              </a:spcBef>
              <a:spcAft>
                <a:spcPts val="0"/>
              </a:spcAft>
              <a:buClr>
                <a:schemeClr val="dk1"/>
              </a:buClr>
              <a:buSzPts val="1100"/>
              <a:buFont typeface="Arial"/>
              <a:buNone/>
            </a:pPr>
            <a:r>
              <a:rPr lang="en" sz="1400"/>
              <a:t>Here meetings and event's of the sales should be shown in timely order and short bullets, highlighting the name, time and description of the event. If no event is planned for the day, please highlight that there is no event. </a:t>
            </a:r>
            <a:endParaRPr sz="1400"/>
          </a:p>
          <a:p>
            <a:pPr indent="0" lvl="0" marL="0" rtl="0" algn="l">
              <a:spcBef>
                <a:spcPts val="0"/>
              </a:spcBef>
              <a:spcAft>
                <a:spcPts val="0"/>
              </a:spcAft>
              <a:buClr>
                <a:schemeClr val="dk1"/>
              </a:buClr>
              <a:buSzPts val="1100"/>
              <a:buFont typeface="Arial"/>
              <a:buNone/>
            </a:pPr>
            <a:r>
              <a:rPr lang="en" sz="1400"/>
              <a:t>Events:</a:t>
            </a:r>
            <a:endParaRPr sz="1400"/>
          </a:p>
          <a:p>
            <a:pPr indent="0" lvl="0" marL="0" rtl="0" algn="l">
              <a:spcBef>
                <a:spcPts val="0"/>
              </a:spcBef>
              <a:spcAft>
                <a:spcPts val="0"/>
              </a:spcAft>
              <a:buClr>
                <a:schemeClr val="dk1"/>
              </a:buClr>
              <a:buSzPts val="1100"/>
              <a:buFont typeface="Arial"/>
              <a:buNone/>
            </a:pPr>
            <a:r>
              <a:rPr lang="en" sz="1400"/>
              <a:t>{!$Flow:AAA_all_user_events.Prompt}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Second topic: top 3 leads</a:t>
            </a:r>
            <a:endParaRPr sz="1400"/>
          </a:p>
          <a:p>
            <a:pPr indent="0" lvl="0" marL="0" rtl="0" algn="l">
              <a:spcBef>
                <a:spcPts val="0"/>
              </a:spcBef>
              <a:spcAft>
                <a:spcPts val="0"/>
              </a:spcAft>
              <a:buClr>
                <a:schemeClr val="dk1"/>
              </a:buClr>
              <a:buSzPts val="1100"/>
              <a:buFont typeface="Arial"/>
              <a:buNone/>
            </a:pPr>
            <a:r>
              <a:rPr lang="en" sz="1400"/>
              <a:t>For this topic, return the most important 3 leads, take into account the following rules to determine relative importance: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1. Only leads in stage1-new or 2- working are interesting</a:t>
            </a:r>
            <a:endParaRPr sz="1400"/>
          </a:p>
          <a:p>
            <a:pPr indent="0" lvl="0" marL="0" rtl="0" algn="l">
              <a:spcBef>
                <a:spcPts val="0"/>
              </a:spcBef>
              <a:spcAft>
                <a:spcPts val="0"/>
              </a:spcAft>
              <a:buClr>
                <a:schemeClr val="dk1"/>
              </a:buClr>
              <a:buSzPts val="1100"/>
              <a:buFont typeface="Arial"/>
              <a:buNone/>
            </a:pPr>
            <a:r>
              <a:rPr lang="en" sz="1400"/>
              <a:t>2. The more engaged the lead is the more important he is</a:t>
            </a:r>
            <a:endParaRPr sz="1400"/>
          </a:p>
          <a:p>
            <a:pPr indent="0" lvl="0" marL="0" rtl="0" algn="l">
              <a:spcBef>
                <a:spcPts val="0"/>
              </a:spcBef>
              <a:spcAft>
                <a:spcPts val="0"/>
              </a:spcAft>
              <a:buClr>
                <a:schemeClr val="dk1"/>
              </a:buClr>
              <a:buSzPts val="1100"/>
              <a:buFont typeface="Arial"/>
              <a:buNone/>
            </a:pPr>
            <a:r>
              <a:rPr lang="en" sz="1400"/>
              <a:t>3. The higher the einstein lead scoring is the more important he is </a:t>
            </a:r>
            <a:endParaRPr sz="1400"/>
          </a:p>
          <a:p>
            <a:pPr indent="0" lvl="0" marL="0" rtl="0" algn="l">
              <a:spcBef>
                <a:spcPts val="0"/>
              </a:spcBef>
              <a:spcAft>
                <a:spcPts val="0"/>
              </a:spcAft>
              <a:buClr>
                <a:schemeClr val="dk1"/>
              </a:buClr>
              <a:buSzPts val="1100"/>
              <a:buFont typeface="Arial"/>
              <a:buNone/>
            </a:pPr>
            <a:r>
              <a:rPr lang="en" sz="1400"/>
              <a:t>Introduce every lead with one short sentence and link the lead to the name.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Leads:{!$Flow:AAA_Get_user_leads.Prompt}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Third topic: Most important opportunity</a:t>
            </a:r>
            <a:endParaRPr sz="1400"/>
          </a:p>
          <a:p>
            <a:pPr indent="0" lvl="0" marL="0" rtl="0" algn="l">
              <a:spcBef>
                <a:spcPts val="0"/>
              </a:spcBef>
              <a:spcAft>
                <a:spcPts val="0"/>
              </a:spcAft>
              <a:buClr>
                <a:schemeClr val="dk1"/>
              </a:buClr>
              <a:buSzPts val="1100"/>
              <a:buFont typeface="Arial"/>
              <a:buNone/>
            </a:pPr>
            <a:r>
              <a:rPr lang="en" sz="1400"/>
              <a:t>For this topic, return the most important opportunity, take into account the following rules to determine relative importance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1. The higher the amount the more important an opportunity is</a:t>
            </a:r>
            <a:endParaRPr sz="1400"/>
          </a:p>
          <a:p>
            <a:pPr indent="0" lvl="0" marL="0" rtl="0" algn="l">
              <a:spcBef>
                <a:spcPts val="0"/>
              </a:spcBef>
              <a:spcAft>
                <a:spcPts val="0"/>
              </a:spcAft>
              <a:buClr>
                <a:schemeClr val="dk1"/>
              </a:buClr>
              <a:buSzPts val="1100"/>
              <a:buFont typeface="Arial"/>
              <a:buNone/>
            </a:pPr>
            <a:r>
              <a:rPr lang="en" sz="1400"/>
              <a:t>2. The closer the close date to the current is the more important an opportunity is, close date should be in September 2024.</a:t>
            </a:r>
            <a:endParaRPr sz="1400"/>
          </a:p>
          <a:p>
            <a:pPr indent="0" lvl="0" marL="0" rtl="0" algn="l">
              <a:spcBef>
                <a:spcPts val="0"/>
              </a:spcBef>
              <a:spcAft>
                <a:spcPts val="0"/>
              </a:spcAft>
              <a:buClr>
                <a:schemeClr val="dk1"/>
              </a:buClr>
              <a:buSzPts val="1100"/>
              <a:buFont typeface="Arial"/>
              <a:buNone/>
            </a:pPr>
            <a:r>
              <a:rPr lang="en" sz="1400"/>
              <a:t>3. Opportunities with a close date in the past are never important. </a:t>
            </a:r>
            <a:endParaRPr sz="1400"/>
          </a:p>
          <a:p>
            <a:pPr indent="0" lvl="0" marL="0" rtl="0" algn="l">
              <a:spcBef>
                <a:spcPts val="0"/>
              </a:spcBef>
              <a:spcAft>
                <a:spcPts val="0"/>
              </a:spcAft>
              <a:buClr>
                <a:schemeClr val="dk1"/>
              </a:buClr>
              <a:buSzPts val="1100"/>
              <a:buFont typeface="Arial"/>
              <a:buNone/>
            </a:pPr>
            <a:r>
              <a:rPr lang="en" sz="1400"/>
              <a:t>4. If you can't find an opportunity, display 'there is no opportunity'</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Opportunities:</a:t>
            </a:r>
            <a:endParaRPr sz="1400"/>
          </a:p>
          <a:p>
            <a:pPr indent="0" lvl="0" marL="0" rtl="0" algn="l">
              <a:spcBef>
                <a:spcPts val="0"/>
              </a:spcBef>
              <a:spcAft>
                <a:spcPts val="0"/>
              </a:spcAft>
              <a:buClr>
                <a:schemeClr val="dk1"/>
              </a:buClr>
              <a:buSzPts val="1100"/>
              <a:buFont typeface="Arial"/>
              <a:buNone/>
            </a:pPr>
            <a:r>
              <a:rPr lang="en" sz="1400"/>
              <a:t>{!$Flow:Get_Open_Opportunities_for_User.Prompt}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Fourth topic: Today's Task's and follow-ups </a:t>
            </a:r>
            <a:endParaRPr sz="1400"/>
          </a:p>
          <a:p>
            <a:pPr indent="0" lvl="0" marL="0" rtl="0" algn="l">
              <a:spcBef>
                <a:spcPts val="0"/>
              </a:spcBef>
              <a:spcAft>
                <a:spcPts val="0"/>
              </a:spcAft>
              <a:buClr>
                <a:schemeClr val="dk1"/>
              </a:buClr>
              <a:buSzPts val="1100"/>
              <a:buFont typeface="Arial"/>
              <a:buNone/>
            </a:pPr>
            <a:r>
              <a:rPr lang="en" sz="1400"/>
              <a:t>Todays tasks and follow ups should be shortly listed, if there are no tasks for the day then please state: 'happy day! There are no open tasks today!'</a:t>
            </a:r>
            <a:endParaRPr sz="1400"/>
          </a:p>
          <a:p>
            <a:pPr indent="0" lvl="0" marL="0" rtl="0" algn="l">
              <a:spcBef>
                <a:spcPts val="0"/>
              </a:spcBef>
              <a:spcAft>
                <a:spcPts val="0"/>
              </a:spcAft>
              <a:buClr>
                <a:schemeClr val="dk1"/>
              </a:buClr>
              <a:buSzPts val="1100"/>
              <a:buFont typeface="Arial"/>
              <a:buNone/>
            </a:pPr>
            <a:r>
              <a:rPr lang="en" sz="1400"/>
              <a:t>Tasks: {!$Flow:AAA_user_tasks_of_today.Prompt}</a:t>
            </a:r>
            <a:endParaRPr sz="1400"/>
          </a:p>
          <a:p>
            <a:pPr indent="0" lvl="0" marL="0" rtl="0" algn="l">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53844ed04_0_123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53844ed04_0_123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 sz="1400"/>
              <a:t>Generate a brief agenda for a sales rep working at {!$User.CompanyName} to help plan his day. The agenda should be precise, in short sentences and consist out of 4 topics, each topic should be displayed in bold.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first topic is: Today's agenda </a:t>
            </a:r>
            <a:endParaRPr sz="1400"/>
          </a:p>
          <a:p>
            <a:pPr indent="0" lvl="0" marL="0" rtl="0" algn="l">
              <a:spcBef>
                <a:spcPts val="0"/>
              </a:spcBef>
              <a:spcAft>
                <a:spcPts val="0"/>
              </a:spcAft>
              <a:buNone/>
            </a:pPr>
            <a:r>
              <a:rPr lang="en" sz="1400"/>
              <a:t>Here meetings and event's of the sales should be shown in timely order and short bullets, highlighting the name, time and description of the event. If no event is planned for the day, please highlight that there is no event. </a:t>
            </a:r>
            <a:endParaRPr sz="1400"/>
          </a:p>
          <a:p>
            <a:pPr indent="0" lvl="0" marL="0" rtl="0" algn="l">
              <a:spcBef>
                <a:spcPts val="0"/>
              </a:spcBef>
              <a:spcAft>
                <a:spcPts val="0"/>
              </a:spcAft>
              <a:buNone/>
            </a:pPr>
            <a:r>
              <a:rPr lang="en" sz="1400"/>
              <a:t>Events:</a:t>
            </a:r>
            <a:endParaRPr sz="1400"/>
          </a:p>
          <a:p>
            <a:pPr indent="0" lvl="0" marL="0" rtl="0" algn="l">
              <a:spcBef>
                <a:spcPts val="0"/>
              </a:spcBef>
              <a:spcAft>
                <a:spcPts val="0"/>
              </a:spcAft>
              <a:buNone/>
            </a:pPr>
            <a:r>
              <a:rPr lang="en" sz="1400"/>
              <a:t>{!$Flow:AAA_all_user_events.Prompt}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Second topic: top 3 leads</a:t>
            </a:r>
            <a:endParaRPr sz="1400"/>
          </a:p>
          <a:p>
            <a:pPr indent="0" lvl="0" marL="0" rtl="0" algn="l">
              <a:spcBef>
                <a:spcPts val="0"/>
              </a:spcBef>
              <a:spcAft>
                <a:spcPts val="0"/>
              </a:spcAft>
              <a:buNone/>
            </a:pPr>
            <a:r>
              <a:rPr lang="en" sz="1400"/>
              <a:t>For this topic, return the most important 3 leads, take into account the following rules to determine relative importance: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1. Only leads in stage1-new or 2- working are interesting</a:t>
            </a:r>
            <a:endParaRPr sz="1400"/>
          </a:p>
          <a:p>
            <a:pPr indent="0" lvl="0" marL="0" rtl="0" algn="l">
              <a:spcBef>
                <a:spcPts val="0"/>
              </a:spcBef>
              <a:spcAft>
                <a:spcPts val="0"/>
              </a:spcAft>
              <a:buNone/>
            </a:pPr>
            <a:r>
              <a:rPr lang="en" sz="1400"/>
              <a:t>2. The more engaged the lead is the more important he is</a:t>
            </a:r>
            <a:endParaRPr sz="1400"/>
          </a:p>
          <a:p>
            <a:pPr indent="0" lvl="0" marL="0" rtl="0" algn="l">
              <a:spcBef>
                <a:spcPts val="0"/>
              </a:spcBef>
              <a:spcAft>
                <a:spcPts val="0"/>
              </a:spcAft>
              <a:buNone/>
            </a:pPr>
            <a:r>
              <a:rPr lang="en" sz="1400"/>
              <a:t>3. The higher the einstein lead scoring is the more important he is </a:t>
            </a:r>
            <a:endParaRPr sz="1400"/>
          </a:p>
          <a:p>
            <a:pPr indent="0" lvl="0" marL="0" rtl="0" algn="l">
              <a:spcBef>
                <a:spcPts val="0"/>
              </a:spcBef>
              <a:spcAft>
                <a:spcPts val="0"/>
              </a:spcAft>
              <a:buNone/>
            </a:pPr>
            <a:r>
              <a:rPr lang="en" sz="1400"/>
              <a:t>Introduce every lead with one short sentence and link the lead to the name.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Leads:{!$Flow:AAA_Get_user_leads.Prompt}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Third topic: Most important opportunity</a:t>
            </a:r>
            <a:endParaRPr sz="1400"/>
          </a:p>
          <a:p>
            <a:pPr indent="0" lvl="0" marL="0" rtl="0" algn="l">
              <a:spcBef>
                <a:spcPts val="0"/>
              </a:spcBef>
              <a:spcAft>
                <a:spcPts val="0"/>
              </a:spcAft>
              <a:buNone/>
            </a:pPr>
            <a:r>
              <a:rPr lang="en" sz="1400"/>
              <a:t>For this topic, return the most important opportunity, take into account the following rules to determine relative importance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1. The higher the amount the more important an opportunity is</a:t>
            </a:r>
            <a:endParaRPr sz="1400"/>
          </a:p>
          <a:p>
            <a:pPr indent="0" lvl="0" marL="0" rtl="0" algn="l">
              <a:spcBef>
                <a:spcPts val="0"/>
              </a:spcBef>
              <a:spcAft>
                <a:spcPts val="0"/>
              </a:spcAft>
              <a:buNone/>
            </a:pPr>
            <a:r>
              <a:rPr lang="en" sz="1400"/>
              <a:t>2. The closer the close date to the current is the more important an opportunity is, close date should be in September 2024.</a:t>
            </a:r>
            <a:endParaRPr sz="1400"/>
          </a:p>
          <a:p>
            <a:pPr indent="0" lvl="0" marL="0" rtl="0" algn="l">
              <a:spcBef>
                <a:spcPts val="0"/>
              </a:spcBef>
              <a:spcAft>
                <a:spcPts val="0"/>
              </a:spcAft>
              <a:buNone/>
            </a:pPr>
            <a:r>
              <a:rPr lang="en" sz="1400"/>
              <a:t>3. Opportunities with a close date in the past are never important. </a:t>
            </a:r>
            <a:endParaRPr sz="1400"/>
          </a:p>
          <a:p>
            <a:pPr indent="0" lvl="0" marL="0" rtl="0" algn="l">
              <a:spcBef>
                <a:spcPts val="0"/>
              </a:spcBef>
              <a:spcAft>
                <a:spcPts val="0"/>
              </a:spcAft>
              <a:buNone/>
            </a:pPr>
            <a:r>
              <a:rPr lang="en" sz="1400"/>
              <a:t>4. If you can't find an opportunity, display 'there is no opportunity'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Opportunities:</a:t>
            </a:r>
            <a:endParaRPr sz="1400"/>
          </a:p>
          <a:p>
            <a:pPr indent="0" lvl="0" marL="0" rtl="0" algn="l">
              <a:spcBef>
                <a:spcPts val="0"/>
              </a:spcBef>
              <a:spcAft>
                <a:spcPts val="0"/>
              </a:spcAft>
              <a:buNone/>
            </a:pPr>
            <a:r>
              <a:rPr lang="en" sz="1400"/>
              <a:t>{!$Flow:Get_Open_Opportunities_for_User.Prompt}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Fourth topic: Today's Task's and follow-ups </a:t>
            </a:r>
            <a:endParaRPr sz="1400"/>
          </a:p>
          <a:p>
            <a:pPr indent="0" lvl="0" marL="0" rtl="0" algn="l">
              <a:spcBef>
                <a:spcPts val="0"/>
              </a:spcBef>
              <a:spcAft>
                <a:spcPts val="0"/>
              </a:spcAft>
              <a:buNone/>
            </a:pPr>
            <a:r>
              <a:rPr lang="en" sz="1400"/>
              <a:t>Todays tasks and follow ups should be shortly listed, if there are no tasks for the day then please state: 'happy day! There are no open tasks today!'</a:t>
            </a:r>
            <a:endParaRPr sz="1400"/>
          </a:p>
          <a:p>
            <a:pPr indent="0" lvl="0" marL="0" rtl="0" algn="l">
              <a:spcBef>
                <a:spcPts val="0"/>
              </a:spcBef>
              <a:spcAft>
                <a:spcPts val="0"/>
              </a:spcAft>
              <a:buNone/>
            </a:pPr>
            <a:r>
              <a:rPr lang="en" sz="1400"/>
              <a:t>Tasks: {!$Flow:AAA_user_tasks_of_today.Prompt}</a:t>
            </a:r>
            <a:endParaRPr sz="1400"/>
          </a:p>
          <a:p>
            <a:pPr indent="0" lvl="0" marL="0" rtl="0" algn="l">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53844ed04_0_1264: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53844ed04_0_1264: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Clr>
                <a:schemeClr val="dk1"/>
              </a:buClr>
              <a:buSzPts val="1100"/>
              <a:buFont typeface="Arial"/>
              <a:buNone/>
            </a:pPr>
            <a:r>
              <a:rPr lang="en" sz="1400"/>
              <a:t>You are an analyst working for the company {!$User.CompanyName}. Analyze the following news articles about {!$Input:Account.Name}. Provide a joint summary followed by individual summaries for sales-relevant articles only. Omit articles that are not relevant to sales.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JOINT SUMMARY:</a:t>
            </a:r>
            <a:endParaRPr sz="1400"/>
          </a:p>
          <a:p>
            <a:pPr indent="0" lvl="0" marL="0" rtl="0" algn="l">
              <a:spcBef>
                <a:spcPts val="0"/>
              </a:spcBef>
              <a:spcAft>
                <a:spcPts val="0"/>
              </a:spcAft>
              <a:buClr>
                <a:schemeClr val="dk1"/>
              </a:buClr>
              <a:buSzPts val="1100"/>
              <a:buFont typeface="Arial"/>
              <a:buNone/>
            </a:pPr>
            <a:r>
              <a:rPr lang="en" sz="1400"/>
              <a:t>📊 Overall Trends:</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Top 3 Most Important Articles for Sales:</a:t>
            </a:r>
            <a:endParaRPr sz="1400"/>
          </a:p>
          <a:p>
            <a:pPr indent="0" lvl="0" marL="0" rtl="0" algn="l">
              <a:spcBef>
                <a:spcPts val="0"/>
              </a:spcBef>
              <a:spcAft>
                <a:spcPts val="0"/>
              </a:spcAft>
              <a:buClr>
                <a:schemeClr val="dk1"/>
              </a:buClr>
              <a:buSzPts val="1100"/>
              <a:buFont typeface="Arial"/>
              <a:buNone/>
            </a:pPr>
            <a:r>
              <a:rPr lang="en" sz="1400"/>
              <a:t>1. </a:t>
            </a:r>
            <a:endParaRPr sz="1400"/>
          </a:p>
          <a:p>
            <a:pPr indent="0" lvl="0" marL="0" rtl="0" algn="l">
              <a:spcBef>
                <a:spcPts val="0"/>
              </a:spcBef>
              <a:spcAft>
                <a:spcPts val="0"/>
              </a:spcAft>
              <a:buClr>
                <a:schemeClr val="dk1"/>
              </a:buClr>
              <a:buSzPts val="1100"/>
              <a:buFont typeface="Arial"/>
              <a:buNone/>
            </a:pPr>
            <a:r>
              <a:rPr lang="en" sz="1400"/>
              <a:t>2. </a:t>
            </a:r>
            <a:endParaRPr sz="1400"/>
          </a:p>
          <a:p>
            <a:pPr indent="0" lvl="0" marL="0" rtl="0" algn="l">
              <a:spcBef>
                <a:spcPts val="0"/>
              </a:spcBef>
              <a:spcAft>
                <a:spcPts val="0"/>
              </a:spcAft>
              <a:buClr>
                <a:schemeClr val="dk1"/>
              </a:buClr>
              <a:buSzPts val="1100"/>
              <a:buFont typeface="Arial"/>
              <a:buNone/>
            </a:pPr>
            <a:r>
              <a:rPr lang="en" sz="1400"/>
              <a:t>3.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Competitor Mentions: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Suggested Actions:</a:t>
            </a:r>
            <a:endParaRPr sz="1400"/>
          </a:p>
          <a:p>
            <a:pPr indent="0" lvl="0" marL="0" rtl="0" algn="l">
              <a:spcBef>
                <a:spcPts val="0"/>
              </a:spcBef>
              <a:spcAft>
                <a:spcPts val="0"/>
              </a:spcAft>
              <a:buClr>
                <a:schemeClr val="dk1"/>
              </a:buClr>
              <a:buSzPts val="1100"/>
              <a:buFont typeface="Arial"/>
              <a:buNone/>
            </a:pPr>
            <a:r>
              <a:rPr lang="en" sz="1400"/>
              <a:t>1. </a:t>
            </a:r>
            <a:endParaRPr sz="1400"/>
          </a:p>
          <a:p>
            <a:pPr indent="0" lvl="0" marL="0" rtl="0" algn="l">
              <a:spcBef>
                <a:spcPts val="0"/>
              </a:spcBef>
              <a:spcAft>
                <a:spcPts val="0"/>
              </a:spcAft>
              <a:buClr>
                <a:schemeClr val="dk1"/>
              </a:buClr>
              <a:buSzPts val="1100"/>
              <a:buFont typeface="Arial"/>
              <a:buNone/>
            </a:pPr>
            <a:r>
              <a:rPr lang="en" sz="1400"/>
              <a:t>2.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Future Outlook:</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INDIVIDUAL ARTICLE SUMMARIES: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[For each sales-relevant article, use the following format:]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[ARTICLE TITLE]</a:t>
            </a:r>
            <a:endParaRPr sz="1400"/>
          </a:p>
          <a:p>
            <a:pPr indent="0" lvl="0" marL="0" rtl="0" algn="l">
              <a:spcBef>
                <a:spcPts val="0"/>
              </a:spcBef>
              <a:spcAft>
                <a:spcPts val="0"/>
              </a:spcAft>
              <a:buClr>
                <a:schemeClr val="dk1"/>
              </a:buClr>
              <a:buSzPts val="1100"/>
              <a:buFont typeface="Arial"/>
              <a:buNone/>
            </a:pPr>
            <a:r>
              <a:rPr lang="en" sz="1400"/>
              <a:t> 📅 [PUBLICATION DATE]</a:t>
            </a:r>
            <a:endParaRPr sz="1400"/>
          </a:p>
          <a:p>
            <a:pPr indent="0" lvl="0" marL="0" rtl="0" algn="l">
              <a:spcBef>
                <a:spcPts val="0"/>
              </a:spcBef>
              <a:spcAft>
                <a:spcPts val="0"/>
              </a:spcAft>
              <a:buClr>
                <a:schemeClr val="dk1"/>
              </a:buClr>
              <a:buSzPts val="1100"/>
              <a:buFont typeface="Arial"/>
              <a:buNone/>
            </a:pPr>
            <a:r>
              <a:rPr lang="en" sz="1400"/>
              <a:t> 🗞️ [SOURCE]</a:t>
            </a:r>
            <a:endParaRPr sz="1400"/>
          </a:p>
          <a:p>
            <a:pPr indent="0" lvl="0" marL="0" rtl="0" algn="l">
              <a:spcBef>
                <a:spcPts val="0"/>
              </a:spcBef>
              <a:spcAft>
                <a:spcPts val="0"/>
              </a:spcAft>
              <a:buClr>
                <a:schemeClr val="dk1"/>
              </a:buClr>
              <a:buSzPts val="1100"/>
              <a:buFont typeface="Arial"/>
              <a:buNone/>
            </a:pPr>
            <a:r>
              <a:rPr lang="en" sz="1400"/>
              <a:t> 🔗 [LINK - only add the link, no markdown]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Overall Tone: 😀 Positive | 😐 Neutral | 🙁 Negative</a:t>
            </a:r>
            <a:endParaRPr sz="1400"/>
          </a:p>
          <a:p>
            <a:pPr indent="0" lvl="0" marL="0" rtl="0" algn="l">
              <a:spcBef>
                <a:spcPts val="0"/>
              </a:spcBef>
              <a:spcAft>
                <a:spcPts val="0"/>
              </a:spcAft>
              <a:buClr>
                <a:schemeClr val="dk1"/>
              </a:buClr>
              <a:buSzPts val="1100"/>
              <a:buFont typeface="Arial"/>
              <a:buNone/>
            </a:pPr>
            <a:r>
              <a:rPr lang="en" sz="1400"/>
              <a:t>Sales Relevance: 🔥🔥🔥 (High) | 🔥🔥 (Medium) | 🔥 (Low)</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Key Points:</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Key Terms: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Key Players: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Related Products/Services: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[Repeat the above format for each sales-relevant article]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Articles: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{!$Flow:Account_Get_News_from_Brave_Search_API.Prompt}</a:t>
            </a:r>
            <a:endParaRPr sz="1400"/>
          </a:p>
          <a:p>
            <a:pPr indent="0" lvl="0" marL="0" rtl="0" algn="l">
              <a:spcBef>
                <a:spcPts val="0"/>
              </a:spcBef>
              <a:spcAft>
                <a:spcPts val="0"/>
              </a:spcAft>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453844ed04_0_127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453844ed04_0_127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Clr>
                <a:schemeClr val="dk1"/>
              </a:buClr>
              <a:buSzPts val="1100"/>
              <a:buFont typeface="Arial"/>
              <a:buNone/>
            </a:pPr>
            <a:r>
              <a:rPr lang="en" sz="1400"/>
              <a:t>You are Neil Rackham, the author of "SPIN Selling". Your task is to provide coaching and recommendations for a sales opportunity. Assume you are a sales mentor that helps with closing more deals, with happier customers. You apply the SPIN sales methodology.Stick to the SPIN sales methodology as close as possible. Also consider information like the accounts industry and install base (assets). The data needed for your coaching is provided below:</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ACCOUNT ###</a:t>
            </a:r>
            <a:endParaRPr sz="1400"/>
          </a:p>
          <a:p>
            <a:pPr indent="0" lvl="0" marL="0" rtl="0" algn="l">
              <a:spcBef>
                <a:spcPts val="0"/>
              </a:spcBef>
              <a:spcAft>
                <a:spcPts val="0"/>
              </a:spcAft>
              <a:buClr>
                <a:schemeClr val="dk1"/>
              </a:buClr>
              <a:buSzPts val="1100"/>
              <a:buFont typeface="Arial"/>
              <a:buNone/>
            </a:pPr>
            <a:r>
              <a:rPr lang="en" sz="1400"/>
              <a:t>{!$RecordSnapshot:Opportunity.Account.Snapshot}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OPPORTUNITY###</a:t>
            </a:r>
            <a:endParaRPr sz="1400"/>
          </a:p>
          <a:p>
            <a:pPr indent="0" lvl="0" marL="0" rtl="0" algn="l">
              <a:spcBef>
                <a:spcPts val="0"/>
              </a:spcBef>
              <a:spcAft>
                <a:spcPts val="0"/>
              </a:spcAft>
              <a:buClr>
                <a:schemeClr val="dk1"/>
              </a:buClr>
              <a:buSzPts val="1100"/>
              <a:buFont typeface="Arial"/>
              <a:buNone/>
            </a:pPr>
            <a:r>
              <a:rPr lang="en" sz="1400"/>
              <a:t>{!$RecordSnapshot:Opportunity.Snapshot}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RELATED CONTACTS ###</a:t>
            </a:r>
            <a:endParaRPr sz="1400"/>
          </a:p>
          <a:p>
            <a:pPr indent="0" lvl="0" marL="0" rtl="0" algn="l">
              <a:spcBef>
                <a:spcPts val="0"/>
              </a:spcBef>
              <a:spcAft>
                <a:spcPts val="0"/>
              </a:spcAft>
              <a:buClr>
                <a:schemeClr val="dk1"/>
              </a:buClr>
              <a:buSzPts val="1100"/>
              <a:buFont typeface="Arial"/>
              <a:buNone/>
            </a:pPr>
            <a:r>
              <a:rPr lang="en" sz="1400"/>
              <a:t>{!$RelatedList:Opportunity.OpportunityContactRoles.Records}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PRODUCTS ###</a:t>
            </a:r>
            <a:endParaRPr sz="1400"/>
          </a:p>
          <a:p>
            <a:pPr indent="0" lvl="0" marL="0" rtl="0" algn="l">
              <a:spcBef>
                <a:spcPts val="0"/>
              </a:spcBef>
              <a:spcAft>
                <a:spcPts val="0"/>
              </a:spcAft>
              <a:buClr>
                <a:schemeClr val="dk1"/>
              </a:buClr>
              <a:buSzPts val="1100"/>
              <a:buFont typeface="Arial"/>
              <a:buNone/>
            </a:pPr>
            <a:r>
              <a:rPr lang="en" sz="1400"/>
              <a:t>{!$RelatedList:Opportunity.OpportunityLineItems.Records}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ACTIVITIES ###</a:t>
            </a:r>
            <a:endParaRPr sz="1400"/>
          </a:p>
          <a:p>
            <a:pPr indent="0" lvl="0" marL="0" rtl="0" algn="l">
              <a:spcBef>
                <a:spcPts val="0"/>
              </a:spcBef>
              <a:spcAft>
                <a:spcPts val="0"/>
              </a:spcAft>
              <a:buClr>
                <a:schemeClr val="dk1"/>
              </a:buClr>
              <a:buSzPts val="1100"/>
              <a:buFont typeface="Arial"/>
              <a:buNone/>
            </a:pPr>
            <a:r>
              <a:rPr lang="en" sz="1400"/>
              <a:t>{!$RelatedList:Opportunity.ActivityHistories.Records}</a:t>
            </a:r>
            <a:endParaRPr sz="1400"/>
          </a:p>
          <a:p>
            <a:pPr indent="0" lvl="0" marL="0" rtl="0" algn="l">
              <a:spcBef>
                <a:spcPts val="0"/>
              </a:spcBef>
              <a:spcAft>
                <a:spcPts val="0"/>
              </a:spcAft>
              <a:buClr>
                <a:schemeClr val="dk1"/>
              </a:buClr>
              <a:buSzPts val="1100"/>
              <a:buFont typeface="Arial"/>
              <a:buNone/>
            </a:pPr>
            <a:r>
              <a:rPr lang="en" sz="1400"/>
              <a:t>{!$RelatedList:Opportunity.OpenActivities.Records}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53844ed04_0_1284: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53844ed04_0_1284: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Clr>
                <a:schemeClr val="dk1"/>
              </a:buClr>
              <a:buSzPts val="1100"/>
              <a:buFont typeface="Arial"/>
              <a:buNone/>
            </a:pPr>
            <a:r>
              <a:rPr lang="en" sz="1400"/>
              <a:t>You are an assistant to a sales executive. The seller's name who you work for is {!$User.FirstName}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Your task is to summarize a customer's usage of a software product, billing status, as well as escalated cases of their account. The name of the account is {!$Input:Account.Name}, who resides in the {!$Input:Account.Industry} industry.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Specifically, your job is to summarize how many users and workflows the company has, the open case activity, the billing status of the account, and any open opportunities that may be impacted by any escalated cases. Please also include opportunities where the relevant product matches the open case activity. Explain how any escalated cases may impact the opportunities trends. Historically, renewal opportunities with escalated cases have 15% lower renewal amount, if preventative action is not taken before the opportunity close date. Historically, non-renewal opportunities have a 20% lower win rate, if preventative action is not taken before the opportunity close date.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Here are a list of open cases for the customer: </a:t>
            </a:r>
            <a:endParaRPr sz="1400"/>
          </a:p>
          <a:p>
            <a:pPr indent="0" lvl="0" marL="0" rtl="0" algn="l">
              <a:spcBef>
                <a:spcPts val="0"/>
              </a:spcBef>
              <a:spcAft>
                <a:spcPts val="0"/>
              </a:spcAft>
              <a:buClr>
                <a:schemeClr val="dk1"/>
              </a:buClr>
              <a:buSzPts val="1100"/>
              <a:buFont typeface="Arial"/>
              <a:buNone/>
            </a:pPr>
            <a:r>
              <a:rPr lang="en" sz="1400"/>
              <a:t>{!$Flow:Tech_GenAI_Get_Open_Cases_for_Account.Prompt}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Here is the billing history for the account: </a:t>
            </a:r>
            <a:endParaRPr sz="1400"/>
          </a:p>
          <a:p>
            <a:pPr indent="0" lvl="0" marL="0" rtl="0" algn="l">
              <a:spcBef>
                <a:spcPts val="0"/>
              </a:spcBef>
              <a:spcAft>
                <a:spcPts val="0"/>
              </a:spcAft>
              <a:buClr>
                <a:schemeClr val="dk1"/>
              </a:buClr>
              <a:buSzPts val="1100"/>
              <a:buFont typeface="Arial"/>
              <a:buNone/>
            </a:pPr>
            <a:r>
              <a:rPr lang="en" sz="1400"/>
              <a:t>{!$Flow:Tech_GenAI_Get_Billing_Data_for_Account.Prompt}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Here is the open opportunities for the account: </a:t>
            </a:r>
            <a:endParaRPr sz="1400"/>
          </a:p>
          <a:p>
            <a:pPr indent="0" lvl="0" marL="0" rtl="0" algn="l">
              <a:spcBef>
                <a:spcPts val="0"/>
              </a:spcBef>
              <a:spcAft>
                <a:spcPts val="0"/>
              </a:spcAft>
              <a:buClr>
                <a:schemeClr val="dk1"/>
              </a:buClr>
              <a:buSzPts val="1100"/>
              <a:buFont typeface="Arial"/>
              <a:buNone/>
            </a:pPr>
            <a:r>
              <a:rPr lang="en" sz="1400"/>
              <a:t>{!$Flow:Tech_GenAI_Get_Open_Opportunities_for_Account.Prompt}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Your response should be structured as follows: </a:t>
            </a:r>
            <a:endParaRPr sz="1400"/>
          </a:p>
          <a:p>
            <a:pPr indent="0" lvl="0" marL="0" rtl="0" algn="l">
              <a:spcBef>
                <a:spcPts val="0"/>
              </a:spcBef>
              <a:spcAft>
                <a:spcPts val="0"/>
              </a:spcAft>
              <a:buClr>
                <a:schemeClr val="dk1"/>
              </a:buClr>
              <a:buSzPts val="1100"/>
              <a:buFont typeface="Arial"/>
              <a:buNone/>
            </a:pPr>
            <a:r>
              <a:rPr lang="en" sz="1400"/>
              <a:t>First, provide a summary of open cases -- with a total open case count and any open case subject themes. Provide case details for only any escalated cases.</a:t>
            </a:r>
            <a:endParaRPr sz="1400"/>
          </a:p>
          <a:p>
            <a:pPr indent="0" lvl="0" marL="0" rtl="0" algn="l">
              <a:spcBef>
                <a:spcPts val="0"/>
              </a:spcBef>
              <a:spcAft>
                <a:spcPts val="0"/>
              </a:spcAft>
              <a:buClr>
                <a:schemeClr val="dk1"/>
              </a:buClr>
              <a:buSzPts val="1100"/>
              <a:buFont typeface="Arial"/>
              <a:buNone/>
            </a:pPr>
            <a:r>
              <a:rPr lang="en" sz="1400"/>
              <a:t>Second, provide the Current Product Usage Summary.</a:t>
            </a:r>
            <a:endParaRPr sz="1400"/>
          </a:p>
          <a:p>
            <a:pPr indent="0" lvl="0" marL="0" rtl="0" algn="l">
              <a:spcBef>
                <a:spcPts val="0"/>
              </a:spcBef>
              <a:spcAft>
                <a:spcPts val="0"/>
              </a:spcAft>
              <a:buClr>
                <a:schemeClr val="dk1"/>
              </a:buClr>
              <a:buSzPts val="1100"/>
              <a:buFont typeface="Arial"/>
              <a:buNone/>
            </a:pPr>
            <a:r>
              <a:rPr lang="en" sz="1400"/>
              <a:t>Third, provide a summary of the Billing history, including monthly details. Include an average annualized growth rate as a percentage. Note that billing totals are in USD.</a:t>
            </a:r>
            <a:endParaRPr sz="1400"/>
          </a:p>
          <a:p>
            <a:pPr indent="0" lvl="0" marL="0" rtl="0" algn="l">
              <a:spcBef>
                <a:spcPts val="0"/>
              </a:spcBef>
              <a:spcAft>
                <a:spcPts val="0"/>
              </a:spcAft>
              <a:buClr>
                <a:schemeClr val="dk1"/>
              </a:buClr>
              <a:buSzPts val="1100"/>
              <a:buFont typeface="Arial"/>
              <a:buNone/>
            </a:pPr>
            <a:r>
              <a:rPr lang="en" sz="1400"/>
              <a:t>Finally, suggest how any open opportunities are potentially impacted by the escalated case(s), based on matching product names.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Please make your response as easy to read as possible by including lots of spacing and bullets. Do not thank me in your reply.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53844ed04_0_129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53844ed04_0_129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Clr>
                <a:schemeClr val="dk1"/>
              </a:buClr>
              <a:buSzPts val="1100"/>
              <a:buFont typeface="Arial"/>
              <a:buNone/>
            </a:pPr>
            <a:r>
              <a:rPr lang="en" sz="1400"/>
              <a:t>You are an AI assistant helping me to update existing records or create new ones based on an audio transcript. For any name mentioned, automatically determine the first and last names, and return them accordingly.</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For time reference, use the timestamp at the end of this listk:</a:t>
            </a:r>
            <a:endParaRPr sz="1400"/>
          </a:p>
          <a:p>
            <a:pPr indent="0" lvl="0" marL="0" rtl="0" algn="l">
              <a:spcBef>
                <a:spcPts val="0"/>
              </a:spcBef>
              <a:spcAft>
                <a:spcPts val="0"/>
              </a:spcAft>
              <a:buClr>
                <a:schemeClr val="dk1"/>
              </a:buClr>
              <a:buSzPts val="1100"/>
              <a:buFont typeface="Arial"/>
              <a:buNone/>
            </a:pPr>
            <a:r>
              <a:rPr lang="en" sz="1400"/>
              <a:t>{!$Input:RelatedRecordsJsonV2}</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Instructions: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1. **Analyze Transcript**:  {!$Input:Transcript}</a:t>
            </a:r>
            <a:endParaRPr sz="1400"/>
          </a:p>
          <a:p>
            <a:pPr indent="0" lvl="0" marL="0" rtl="0" algn="l">
              <a:spcBef>
                <a:spcPts val="0"/>
              </a:spcBef>
              <a:spcAft>
                <a:spcPts val="0"/>
              </a:spcAft>
              <a:buClr>
                <a:schemeClr val="dk1"/>
              </a:buClr>
              <a:buSzPts val="1100"/>
              <a:buFont typeface="Arial"/>
              <a:buNone/>
            </a:pPr>
            <a:r>
              <a:rPr lang="en" sz="1400"/>
              <a:t>  Compare the transcript with the following records:</a:t>
            </a:r>
            <a:endParaRPr sz="1400"/>
          </a:p>
          <a:p>
            <a:pPr indent="0" lvl="0" marL="0" rtl="0" algn="l">
              <a:spcBef>
                <a:spcPts val="0"/>
              </a:spcBef>
              <a:spcAft>
                <a:spcPts val="0"/>
              </a:spcAft>
              <a:buClr>
                <a:schemeClr val="dk1"/>
              </a:buClr>
              <a:buSzPts val="1100"/>
              <a:buFont typeface="Arial"/>
              <a:buNone/>
            </a:pPr>
            <a:r>
              <a:rPr lang="en" sz="1400"/>
              <a:t>  - `{!$Input:RelatedRecordsNamesV2}`: List of related records to check for spelling mistakes.</a:t>
            </a:r>
            <a:endParaRPr sz="1400"/>
          </a:p>
          <a:p>
            <a:pPr indent="0" lvl="0" marL="0" rtl="0" algn="l">
              <a:spcBef>
                <a:spcPts val="0"/>
              </a:spcBef>
              <a:spcAft>
                <a:spcPts val="0"/>
              </a:spcAft>
              <a:buClr>
                <a:schemeClr val="dk1"/>
              </a:buClr>
              <a:buSzPts val="1100"/>
              <a:buFont typeface="Arial"/>
              <a:buNone/>
            </a:pPr>
            <a:r>
              <a:rPr lang="en" sz="1400"/>
              <a:t>  - `{!$Input:RelatedRecordsJsonV2}`: List of existing records (e.g., Contacts, Opportunities) to extract and match the record id.</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Automatically correct any spelling mistakes in the transcript.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2. **Identify Existing Records**:  </a:t>
            </a:r>
            <a:endParaRPr sz="1400"/>
          </a:p>
          <a:p>
            <a:pPr indent="0" lvl="0" marL="0" rtl="0" algn="l">
              <a:spcBef>
                <a:spcPts val="0"/>
              </a:spcBef>
              <a:spcAft>
                <a:spcPts val="0"/>
              </a:spcAft>
              <a:buClr>
                <a:schemeClr val="dk1"/>
              </a:buClr>
              <a:buSzPts val="1100"/>
              <a:buFont typeface="Arial"/>
              <a:buNone/>
            </a:pPr>
            <a:r>
              <a:rPr lang="en" sz="1400"/>
              <a:t>  After correcting names, analyze the transcript to identify if any mentioned contacts or opportunities match existing records from `{!$Input:RelatedRecordsJsonV2}`:</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 **For Contacts**:</a:t>
            </a:r>
            <a:endParaRPr sz="1400"/>
          </a:p>
          <a:p>
            <a:pPr indent="0" lvl="0" marL="0" rtl="0" algn="l">
              <a:spcBef>
                <a:spcPts val="0"/>
              </a:spcBef>
              <a:spcAft>
                <a:spcPts val="0"/>
              </a:spcAft>
              <a:buClr>
                <a:schemeClr val="dk1"/>
              </a:buClr>
              <a:buSzPts val="1100"/>
              <a:buFont typeface="Arial"/>
              <a:buNone/>
            </a:pPr>
            <a:r>
              <a:rPr lang="en" sz="1400"/>
              <a:t>   - If a person or name is mentioned in the transcript that matches an existing contact, return their `Id`.  Dont return the name as a field.</a:t>
            </a:r>
            <a:endParaRPr sz="1400"/>
          </a:p>
          <a:p>
            <a:pPr indent="0" lvl="0" marL="0" rtl="0" algn="l">
              <a:spcBef>
                <a:spcPts val="0"/>
              </a:spcBef>
              <a:spcAft>
                <a:spcPts val="0"/>
              </a:spcAft>
              <a:buClr>
                <a:schemeClr val="dk1"/>
              </a:buClr>
              <a:buSzPts val="1100"/>
              <a:buFont typeface="Arial"/>
              <a:buNone/>
            </a:pPr>
            <a:r>
              <a:rPr lang="en" sz="1400"/>
              <a:t>   - If no match is found, return a new contact record without an `Id`. But include the Name of the contact and anything else mentioned about the person.</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 **For Opportunities**:</a:t>
            </a:r>
            <a:endParaRPr sz="1400"/>
          </a:p>
          <a:p>
            <a:pPr indent="0" lvl="0" marL="0" rtl="0" algn="l">
              <a:spcBef>
                <a:spcPts val="0"/>
              </a:spcBef>
              <a:spcAft>
                <a:spcPts val="0"/>
              </a:spcAft>
              <a:buClr>
                <a:schemeClr val="dk1"/>
              </a:buClr>
              <a:buSzPts val="1100"/>
              <a:buFont typeface="Arial"/>
              <a:buNone/>
            </a:pPr>
            <a:r>
              <a:rPr lang="en" sz="1400"/>
              <a:t>   - If an opportunity mentioned in the transcript matches an existing opportunity, return its `Id`.</a:t>
            </a:r>
            <a:endParaRPr sz="1400"/>
          </a:p>
          <a:p>
            <a:pPr indent="0" lvl="0" marL="0" rtl="0" algn="l">
              <a:spcBef>
                <a:spcPts val="0"/>
              </a:spcBef>
              <a:spcAft>
                <a:spcPts val="0"/>
              </a:spcAft>
              <a:buClr>
                <a:schemeClr val="dk1"/>
              </a:buClr>
              <a:buSzPts val="1100"/>
              <a:buFont typeface="Arial"/>
              <a:buNone/>
            </a:pPr>
            <a:r>
              <a:rPr lang="en" sz="1400"/>
              <a:t>   - If no match is found, suggest creating a new opportunity record with fields like `Name`, `Amount`, `CloseDate`, and `NextStep` etc further fields can be seen here {!$Input:Metadata}.</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3. **Name Parsing**:  </a:t>
            </a:r>
            <a:endParaRPr sz="1400"/>
          </a:p>
          <a:p>
            <a:pPr indent="0" lvl="0" marL="0" rtl="0" algn="l">
              <a:spcBef>
                <a:spcPts val="0"/>
              </a:spcBef>
              <a:spcAft>
                <a:spcPts val="0"/>
              </a:spcAft>
              <a:buClr>
                <a:schemeClr val="dk1"/>
              </a:buClr>
              <a:buSzPts val="1100"/>
              <a:buFont typeface="Arial"/>
              <a:buNone/>
            </a:pPr>
            <a:r>
              <a:rPr lang="en" sz="1400"/>
              <a:t>  For new contacts, use the Name field to write the Name, do not populate first or last name</a:t>
            </a:r>
            <a:endParaRPr sz="1400"/>
          </a:p>
          <a:p>
            <a:pPr indent="0" lvl="0" marL="0" rtl="0" algn="l">
              <a:spcBef>
                <a:spcPts val="0"/>
              </a:spcBef>
              <a:spcAft>
                <a:spcPts val="0"/>
              </a:spcAft>
              <a:buClr>
                <a:schemeClr val="dk1"/>
              </a:buClr>
              <a:buSzPts val="1100"/>
              <a:buFont typeface="Arial"/>
              <a:buNone/>
            </a:pPr>
            <a:r>
              <a:rPr lang="en" sz="1400"/>
              <a:t>4. **Create New Records**:  </a:t>
            </a:r>
            <a:endParaRPr sz="1400"/>
          </a:p>
          <a:p>
            <a:pPr indent="0" lvl="0" marL="0" rtl="0" algn="l">
              <a:spcBef>
                <a:spcPts val="0"/>
              </a:spcBef>
              <a:spcAft>
                <a:spcPts val="0"/>
              </a:spcAft>
              <a:buClr>
                <a:schemeClr val="dk1"/>
              </a:buClr>
              <a:buSzPts val="1100"/>
              <a:buFont typeface="Arial"/>
              <a:buNone/>
            </a:pPr>
            <a:r>
              <a:rPr lang="en" sz="1400"/>
              <a:t>  If no existing record matches:</a:t>
            </a:r>
            <a:endParaRPr sz="1400"/>
          </a:p>
          <a:p>
            <a:pPr indent="0" lvl="0" marL="0" rtl="0" algn="l">
              <a:spcBef>
                <a:spcPts val="0"/>
              </a:spcBef>
              <a:spcAft>
                <a:spcPts val="0"/>
              </a:spcAft>
              <a:buClr>
                <a:schemeClr val="dk1"/>
              </a:buClr>
              <a:buSzPts val="1100"/>
              <a:buFont typeface="Arial"/>
              <a:buNone/>
            </a:pPr>
            <a:r>
              <a:rPr lang="en" sz="1400"/>
              <a:t>  - For **Opportunities**, capture fields such as `Name`, `Amount`, `CloseDate`, and `NextStep` and further ones mentioned here Metadata.</a:t>
            </a:r>
            <a:endParaRPr sz="1400"/>
          </a:p>
          <a:p>
            <a:pPr indent="0" lvl="0" marL="0" rtl="0" algn="l">
              <a:spcBef>
                <a:spcPts val="0"/>
              </a:spcBef>
              <a:spcAft>
                <a:spcPts val="0"/>
              </a:spcAft>
              <a:buClr>
                <a:schemeClr val="dk1"/>
              </a:buClr>
              <a:buSzPts val="1100"/>
              <a:buFont typeface="Arial"/>
              <a:buNone/>
            </a:pPr>
            <a:r>
              <a:rPr lang="en" sz="1400"/>
              <a:t>  - For **Contacts**, capture fields such as `Name`, `Title`, and `Department` and further fields from Metadata</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5. **Task Creation**:  </a:t>
            </a:r>
            <a:endParaRPr sz="1400"/>
          </a:p>
          <a:p>
            <a:pPr indent="0" lvl="0" marL="0" rtl="0" algn="l">
              <a:spcBef>
                <a:spcPts val="0"/>
              </a:spcBef>
              <a:spcAft>
                <a:spcPts val="0"/>
              </a:spcAft>
              <a:buClr>
                <a:schemeClr val="dk1"/>
              </a:buClr>
              <a:buSzPts val="1100"/>
              <a:buFont typeface="Arial"/>
              <a:buNone/>
            </a:pPr>
            <a:r>
              <a:rPr lang="en" sz="1400"/>
              <a:t>  If any tasks are mentioned in the transcript (e.g., follow-ups, reminders), create a new **Task** record with fields like `Subject`, `ActivityDate`, and `Description` or anything from the Metadata</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6. **Output Format**:  </a:t>
            </a:r>
            <a:endParaRPr sz="1400"/>
          </a:p>
          <a:p>
            <a:pPr indent="0" lvl="0" marL="0" rtl="0" algn="l">
              <a:spcBef>
                <a:spcPts val="0"/>
              </a:spcBef>
              <a:spcAft>
                <a:spcPts val="0"/>
              </a:spcAft>
              <a:buClr>
                <a:schemeClr val="dk1"/>
              </a:buClr>
              <a:buSzPts val="1100"/>
              <a:buFont typeface="Arial"/>
              <a:buNone/>
            </a:pPr>
            <a:r>
              <a:rPr lang="en" sz="1400"/>
              <a:t>  Return a structured JSON output, containing:</a:t>
            </a:r>
            <a:endParaRPr sz="1400"/>
          </a:p>
          <a:p>
            <a:pPr indent="0" lvl="0" marL="0" rtl="0" algn="l">
              <a:spcBef>
                <a:spcPts val="0"/>
              </a:spcBef>
              <a:spcAft>
                <a:spcPts val="0"/>
              </a:spcAft>
              <a:buClr>
                <a:schemeClr val="dk1"/>
              </a:buClr>
              <a:buSzPts val="1100"/>
              <a:buFont typeface="Arial"/>
              <a:buNone/>
            </a:pPr>
            <a:r>
              <a:rPr lang="en" sz="1400"/>
              <a:t>  - A list of records (either new or updated).</a:t>
            </a:r>
            <a:endParaRPr sz="1400"/>
          </a:p>
          <a:p>
            <a:pPr indent="0" lvl="0" marL="0" rtl="0" algn="l">
              <a:spcBef>
                <a:spcPts val="0"/>
              </a:spcBef>
              <a:spcAft>
                <a:spcPts val="0"/>
              </a:spcAft>
              <a:buClr>
                <a:schemeClr val="dk1"/>
              </a:buClr>
              <a:buSzPts val="1100"/>
              <a:buFont typeface="Arial"/>
              <a:buNone/>
            </a:pPr>
            <a:r>
              <a:rPr lang="en" sz="1400"/>
              <a:t>  - A summary of the transcript formatted using HTML elements (e.g., `&lt;h1&gt;`, `&lt;ul&gt;`, `&lt;li&gt;`).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7. **Field Population**:  </a:t>
            </a:r>
            <a:endParaRPr sz="1400"/>
          </a:p>
          <a:p>
            <a:pPr indent="0" lvl="0" marL="0" rtl="0" algn="l">
              <a:spcBef>
                <a:spcPts val="0"/>
              </a:spcBef>
              <a:spcAft>
                <a:spcPts val="0"/>
              </a:spcAft>
              <a:buClr>
                <a:schemeClr val="dk1"/>
              </a:buClr>
              <a:buSzPts val="1100"/>
              <a:buFont typeface="Arial"/>
              <a:buNone/>
            </a:pPr>
            <a:r>
              <a:rPr lang="en" sz="1400"/>
              <a:t>  Only populate fields available in Metadata and mentioned in the transcript. Dont ad unnecessary fields or data.</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Output Format: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Should include all Contacts Names spoken about in the transcript new and updated , Opportunities, Tasks </a:t>
            </a:r>
            <a:endParaRPr sz="1400"/>
          </a:p>
          <a:p>
            <a:pPr indent="0" lvl="0" marL="0" rtl="0" algn="l">
              <a:spcBef>
                <a:spcPts val="0"/>
              </a:spcBef>
              <a:spcAft>
                <a:spcPts val="0"/>
              </a:spcAft>
              <a:buClr>
                <a:schemeClr val="dk1"/>
              </a:buClr>
              <a:buSzPts val="1100"/>
              <a:buFont typeface="Arial"/>
              <a:buNone/>
            </a:pPr>
            <a:r>
              <a:rPr lang="en" sz="1400"/>
              <a:t>- The output must be a structured JSON, starting with "{" and ending with "}".  </a:t>
            </a:r>
            <a:endParaRPr sz="1400"/>
          </a:p>
          <a:p>
            <a:pPr indent="0" lvl="0" marL="0" rtl="0" algn="l">
              <a:spcBef>
                <a:spcPts val="0"/>
              </a:spcBef>
              <a:spcAft>
                <a:spcPts val="0"/>
              </a:spcAft>
              <a:buClr>
                <a:schemeClr val="dk1"/>
              </a:buClr>
              <a:buSzPts val="1100"/>
              <a:buFont typeface="Arial"/>
              <a:buNone/>
            </a:pPr>
            <a:r>
              <a:rPr lang="en" sz="1400"/>
              <a:t>- Do not include explanations or anything beyond the structured JSON. Also no "```Json" or something</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This is an Example JSON Output only: Only the json nothing else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t>
            </a:r>
            <a:endParaRPr sz="1400"/>
          </a:p>
          <a:p>
            <a:pPr indent="0" lvl="0" marL="0" rtl="0" algn="l">
              <a:spcBef>
                <a:spcPts val="0"/>
              </a:spcBef>
              <a:spcAft>
                <a:spcPts val="0"/>
              </a:spcAft>
              <a:buClr>
                <a:schemeClr val="dk1"/>
              </a:buClr>
              <a:buSzPts val="1100"/>
              <a:buFont typeface="Arial"/>
              <a:buNone/>
            </a:pPr>
            <a:r>
              <a:rPr lang="en" sz="1400"/>
              <a:t> "records":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"RecordType": "Opportunity",</a:t>
            </a:r>
            <a:endParaRPr sz="1400"/>
          </a:p>
          <a:p>
            <a:pPr indent="0" lvl="0" marL="0" rtl="0" algn="l">
              <a:spcBef>
                <a:spcPts val="0"/>
              </a:spcBef>
              <a:spcAft>
                <a:spcPts val="0"/>
              </a:spcAft>
              <a:buClr>
                <a:schemeClr val="dk1"/>
              </a:buClr>
              <a:buSzPts val="1100"/>
              <a:buFont typeface="Arial"/>
              <a:buNone/>
            </a:pPr>
            <a:r>
              <a:rPr lang="en" sz="1400"/>
              <a:t>   "Id": "006Wz000002uZkrIAE",</a:t>
            </a:r>
            <a:endParaRPr sz="1400"/>
          </a:p>
          <a:p>
            <a:pPr indent="0" lvl="0" marL="0" rtl="0" algn="l">
              <a:spcBef>
                <a:spcPts val="0"/>
              </a:spcBef>
              <a:spcAft>
                <a:spcPts val="0"/>
              </a:spcAft>
              <a:buClr>
                <a:schemeClr val="dk1"/>
              </a:buClr>
              <a:buSzPts val="1100"/>
              <a:buFont typeface="Arial"/>
              <a:buNone/>
            </a:pPr>
            <a:r>
              <a:rPr lang="en" sz="1400"/>
              <a:t>   "Amount": 111000,</a:t>
            </a:r>
            <a:endParaRPr sz="1400"/>
          </a:p>
          <a:p>
            <a:pPr indent="0" lvl="0" marL="0" rtl="0" algn="l">
              <a:spcBef>
                <a:spcPts val="0"/>
              </a:spcBef>
              <a:spcAft>
                <a:spcPts val="0"/>
              </a:spcAft>
              <a:buClr>
                <a:schemeClr val="dk1"/>
              </a:buClr>
              <a:buSzPts val="1100"/>
              <a:buFont typeface="Arial"/>
              <a:buNone/>
            </a:pPr>
            <a:r>
              <a:rPr lang="en" sz="1400"/>
              <a:t>   "NextStep": "Involve management",</a:t>
            </a:r>
            <a:endParaRPr sz="1400"/>
          </a:p>
          <a:p>
            <a:pPr indent="0" lvl="0" marL="0" rtl="0" algn="l">
              <a:spcBef>
                <a:spcPts val="0"/>
              </a:spcBef>
              <a:spcAft>
                <a:spcPts val="0"/>
              </a:spcAft>
              <a:buClr>
                <a:schemeClr val="dk1"/>
              </a:buClr>
              <a:buSzPts val="1100"/>
              <a:buFont typeface="Arial"/>
              <a:buNone/>
            </a:pPr>
            <a:r>
              <a:rPr lang="en" sz="1400"/>
              <a:t>   "CloseDate": "2024-09-30"</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"RecordType": "Opportunity",</a:t>
            </a:r>
            <a:endParaRPr sz="1400"/>
          </a:p>
          <a:p>
            <a:pPr indent="0" lvl="0" marL="0" rtl="0" algn="l">
              <a:spcBef>
                <a:spcPts val="0"/>
              </a:spcBef>
              <a:spcAft>
                <a:spcPts val="0"/>
              </a:spcAft>
              <a:buClr>
                <a:schemeClr val="dk1"/>
              </a:buClr>
              <a:buSzPts val="1100"/>
              <a:buFont typeface="Arial"/>
              <a:buNone/>
            </a:pPr>
            <a:r>
              <a:rPr lang="en" sz="1400"/>
              <a:t>   "Name": "Power Tools",</a:t>
            </a:r>
            <a:endParaRPr sz="1400"/>
          </a:p>
          <a:p>
            <a:pPr indent="0" lvl="0" marL="0" rtl="0" algn="l">
              <a:spcBef>
                <a:spcPts val="0"/>
              </a:spcBef>
              <a:spcAft>
                <a:spcPts val="0"/>
              </a:spcAft>
              <a:buClr>
                <a:schemeClr val="dk1"/>
              </a:buClr>
              <a:buSzPts val="1100"/>
              <a:buFont typeface="Arial"/>
              <a:buNone/>
            </a:pPr>
            <a:r>
              <a:rPr lang="en" sz="1400"/>
              <a:t>   "Amount": 999,</a:t>
            </a:r>
            <a:endParaRPr sz="1400"/>
          </a:p>
          <a:p>
            <a:pPr indent="0" lvl="0" marL="0" rtl="0" algn="l">
              <a:spcBef>
                <a:spcPts val="0"/>
              </a:spcBef>
              <a:spcAft>
                <a:spcPts val="0"/>
              </a:spcAft>
              <a:buClr>
                <a:schemeClr val="dk1"/>
              </a:buClr>
              <a:buSzPts val="1100"/>
              <a:buFont typeface="Arial"/>
              <a:buNone/>
            </a:pPr>
            <a:r>
              <a:rPr lang="en" sz="1400"/>
              <a:t>   "NextStep": "Send material out"</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"RecordType": "Contact",</a:t>
            </a:r>
            <a:endParaRPr sz="1400"/>
          </a:p>
          <a:p>
            <a:pPr indent="0" lvl="0" marL="0" rtl="0" algn="l">
              <a:spcBef>
                <a:spcPts val="0"/>
              </a:spcBef>
              <a:spcAft>
                <a:spcPts val="0"/>
              </a:spcAft>
              <a:buClr>
                <a:schemeClr val="dk1"/>
              </a:buClr>
              <a:buSzPts val="1100"/>
              <a:buFont typeface="Arial"/>
              <a:buNone/>
            </a:pPr>
            <a:r>
              <a:rPr lang="en" sz="1400"/>
              <a:t>   "Id": "003Wz000002l65mIAA",</a:t>
            </a:r>
            <a:endParaRPr sz="1400"/>
          </a:p>
          <a:p>
            <a:pPr indent="0" lvl="0" marL="0" rtl="0" algn="l">
              <a:spcBef>
                <a:spcPts val="0"/>
              </a:spcBef>
              <a:spcAft>
                <a:spcPts val="0"/>
              </a:spcAft>
              <a:buClr>
                <a:schemeClr val="dk1"/>
              </a:buClr>
              <a:buSzPts val="1100"/>
              <a:buFont typeface="Arial"/>
              <a:buNone/>
            </a:pPr>
            <a:r>
              <a:rPr lang="en" sz="1400"/>
              <a:t>   "Title": "CFO"</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"RecordType": "Contact",</a:t>
            </a:r>
            <a:endParaRPr sz="1400"/>
          </a:p>
          <a:p>
            <a:pPr indent="0" lvl="0" marL="0" rtl="0" algn="l">
              <a:spcBef>
                <a:spcPts val="0"/>
              </a:spcBef>
              <a:spcAft>
                <a:spcPts val="0"/>
              </a:spcAft>
              <a:buClr>
                <a:schemeClr val="dk1"/>
              </a:buClr>
              <a:buSzPts val="1100"/>
              <a:buFont typeface="Arial"/>
              <a:buNone/>
            </a:pPr>
            <a:r>
              <a:rPr lang="en" sz="1400"/>
              <a:t>   "Name": "Peter Smith"</a:t>
            </a:r>
            <a:endParaRPr sz="1400"/>
          </a:p>
          <a:p>
            <a:pPr indent="0" lvl="0" marL="0" rtl="0" algn="l">
              <a:spcBef>
                <a:spcPts val="0"/>
              </a:spcBef>
              <a:spcAft>
                <a:spcPts val="0"/>
              </a:spcAft>
              <a:buClr>
                <a:schemeClr val="dk1"/>
              </a:buClr>
              <a:buSzPts val="1100"/>
              <a:buFont typeface="Arial"/>
              <a:buNone/>
            </a:pPr>
            <a:r>
              <a:rPr lang="en" sz="1400"/>
              <a:t>   "Title": "VP",</a:t>
            </a:r>
            <a:endParaRPr sz="1400"/>
          </a:p>
          <a:p>
            <a:pPr indent="0" lvl="0" marL="0" rtl="0" algn="l">
              <a:spcBef>
                <a:spcPts val="0"/>
              </a:spcBef>
              <a:spcAft>
                <a:spcPts val="0"/>
              </a:spcAft>
              <a:buClr>
                <a:schemeClr val="dk1"/>
              </a:buClr>
              <a:buSzPts val="1100"/>
              <a:buFont typeface="Arial"/>
              <a:buNone/>
            </a:pPr>
            <a:r>
              <a:rPr lang="en" sz="1400"/>
              <a:t>   "Department": "Electronics Department"</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"RecordType": "Task",</a:t>
            </a:r>
            <a:endParaRPr sz="1400"/>
          </a:p>
          <a:p>
            <a:pPr indent="0" lvl="0" marL="0" rtl="0" algn="l">
              <a:spcBef>
                <a:spcPts val="0"/>
              </a:spcBef>
              <a:spcAft>
                <a:spcPts val="0"/>
              </a:spcAft>
              <a:buClr>
                <a:schemeClr val="dk1"/>
              </a:buClr>
              <a:buSzPts val="1100"/>
              <a:buFont typeface="Arial"/>
              <a:buNone/>
            </a:pPr>
            <a:r>
              <a:rPr lang="en" sz="1400"/>
              <a:t>   "Subject": "Follow up with Chris Post",</a:t>
            </a:r>
            <a:endParaRPr sz="1400"/>
          </a:p>
          <a:p>
            <a:pPr indent="0" lvl="0" marL="0" rtl="0" algn="l">
              <a:spcBef>
                <a:spcPts val="0"/>
              </a:spcBef>
              <a:spcAft>
                <a:spcPts val="0"/>
              </a:spcAft>
              <a:buClr>
                <a:schemeClr val="dk1"/>
              </a:buClr>
              <a:buSzPts val="1100"/>
              <a:buFont typeface="Arial"/>
              <a:buNone/>
            </a:pPr>
            <a:r>
              <a:rPr lang="en" sz="1400"/>
              <a:t>   "ActivityDate": "2024-09-10"</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"Summary": "&lt;h1&gt;Meeting Summary&lt;/h1&gt;&lt;ul&gt;&lt;li&gt;Meeting with &lt;b&gt;Peter Heinz&lt;/b&gt; and &lt;b&gt;Jack McKinzey&lt;/b&gt;, who was promoted to CFO.&lt;/li&gt;&lt;li&gt;Updated the 40k opportunity to 22,550.&lt;/li&gt;&lt;li&gt;Updated the 55k opportunity to involve management in the next steps.&lt;/li&gt;&lt;li&gt;Created a new opportunity called Super Drills with an amount of 2220.&lt;/li&gt;&lt;li&gt;Set a reminder to follow up tomorrow morning with &lt;b&gt;Chris Post&lt;/b&gt;.&lt;/li&gt;&lt;/ul&gt;"</a:t>
            </a:r>
            <a:endParaRPr sz="1400"/>
          </a:p>
          <a:p>
            <a:pPr indent="0" lvl="0" marL="0" rtl="0" algn="l">
              <a:spcBef>
                <a:spcPts val="0"/>
              </a:spcBef>
              <a:spcAft>
                <a:spcPts val="0"/>
              </a:spcAft>
              <a:buClr>
                <a:schemeClr val="dk1"/>
              </a:buClr>
              <a:buSzPts val="1100"/>
              <a:buFont typeface="Arial"/>
              <a:buNone/>
            </a:pPr>
            <a:r>
              <a:rPr lang="en" sz="1400"/>
              <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53844ed04_0_130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53844ed04_0_130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Clr>
                <a:schemeClr val="dk1"/>
              </a:buClr>
              <a:buSzPts val="1100"/>
              <a:buFont typeface="Arial"/>
              <a:buNone/>
            </a:pPr>
            <a:r>
              <a:rPr lang="en" sz="1400"/>
              <a:t>Install the base objects via Package Manager: </a:t>
            </a:r>
            <a:r>
              <a:rPr lang="en" sz="1400" u="sng">
                <a:solidFill>
                  <a:schemeClr val="hlink"/>
                </a:solidFill>
                <a:hlinkClick r:id="rId2"/>
              </a:rPr>
              <a:t>https://login.salesforce.com/packaging/installPackage.apexp?p0=04tao000000z3yf</a:t>
            </a:r>
            <a:r>
              <a:rPr lang="en" sz="1400"/>
              <a:t> </a:t>
            </a:r>
            <a:endParaRPr sz="1400"/>
          </a:p>
          <a:p>
            <a:pPr indent="0" lvl="0" marL="0" rtl="0" algn="l">
              <a:spcBef>
                <a:spcPts val="0"/>
              </a:spcBef>
              <a:spcAft>
                <a:spcPts val="0"/>
              </a:spcAft>
              <a:buClr>
                <a:schemeClr val="dk1"/>
              </a:buClr>
              <a:buSzPts val="1100"/>
              <a:buFont typeface="Arial"/>
              <a:buNone/>
            </a:pPr>
            <a:r>
              <a:rPr lang="en" sz="1400"/>
              <a:t>Flows &amp; Prompt need to be created manually, since as of now they can’t be packaged. Hopefully this will be possible with the next release. Get in touch with me if you need assistance with getting the flows &amp; prompt created.</a:t>
            </a:r>
            <a:br>
              <a:rPr lang="en" sz="1400"/>
            </a:br>
            <a:endParaRPr sz="1400"/>
          </a:p>
          <a:p>
            <a:pPr indent="0" lvl="0" marL="0" rtl="0" algn="l">
              <a:spcBef>
                <a:spcPts val="0"/>
              </a:spcBef>
              <a:spcAft>
                <a:spcPts val="0"/>
              </a:spcAft>
              <a:buClr>
                <a:schemeClr val="dk1"/>
              </a:buClr>
              <a:buSzPts val="1100"/>
              <a:buFont typeface="Arial"/>
              <a:buNone/>
            </a:pPr>
            <a:r>
              <a:rPr lang="en" sz="1400"/>
              <a:t>This is the prompt that i use:</a:t>
            </a:r>
            <a:endParaRPr sz="1400"/>
          </a:p>
          <a:p>
            <a:pPr indent="0" lvl="0" marL="0" rtl="0" algn="l">
              <a:spcBef>
                <a:spcPts val="0"/>
              </a:spcBef>
              <a:spcAft>
                <a:spcPts val="0"/>
              </a:spcAft>
              <a:buClr>
                <a:schemeClr val="dk1"/>
              </a:buClr>
              <a:buSzPts val="1100"/>
              <a:buFont typeface="Arial"/>
              <a:buNone/>
            </a:pPr>
            <a:r>
              <a:rPr lang="en" sz="1400"/>
              <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TASK</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Analyse the provided data table in the section named '# DATA' to identify and document data quality issues.</a:t>
            </a:r>
            <a:endParaRPr sz="1400"/>
          </a:p>
          <a:p>
            <a:pPr indent="0" lvl="0" marL="0" rtl="0" algn="l">
              <a:spcBef>
                <a:spcPts val="0"/>
              </a:spcBef>
              <a:spcAft>
                <a:spcPts val="0"/>
              </a:spcAft>
              <a:buClr>
                <a:schemeClr val="dk1"/>
              </a:buClr>
              <a:buSzPts val="1100"/>
              <a:buFont typeface="Arial"/>
              <a:buNone/>
            </a:pPr>
            <a:r>
              <a:rPr lang="en" sz="1400"/>
              <a:t>Here are common data quality issues to guide your analysis. However, you are encouraged to identify additional relevant issues:</a:t>
            </a:r>
            <a:endParaRPr sz="1400"/>
          </a:p>
          <a:p>
            <a:pPr indent="0" lvl="0" marL="0" rtl="0" algn="l">
              <a:spcBef>
                <a:spcPts val="0"/>
              </a:spcBef>
              <a:spcAft>
                <a:spcPts val="0"/>
              </a:spcAft>
              <a:buClr>
                <a:schemeClr val="dk1"/>
              </a:buClr>
              <a:buSzPts val="1100"/>
              <a:buFont typeface="Arial"/>
              <a:buNone/>
            </a:pPr>
            <a:r>
              <a:rPr lang="en" sz="1400"/>
              <a:t>- Missing values</a:t>
            </a:r>
            <a:endParaRPr sz="1400"/>
          </a:p>
          <a:p>
            <a:pPr indent="0" lvl="0" marL="0" rtl="0" algn="l">
              <a:spcBef>
                <a:spcPts val="0"/>
              </a:spcBef>
              <a:spcAft>
                <a:spcPts val="0"/>
              </a:spcAft>
              <a:buClr>
                <a:schemeClr val="dk1"/>
              </a:buClr>
              <a:buSzPts val="1100"/>
              <a:buFont typeface="Arial"/>
              <a:buNone/>
            </a:pPr>
            <a:r>
              <a:rPr lang="en" sz="1400"/>
              <a:t>- Typos/spelling mistakes</a:t>
            </a:r>
            <a:endParaRPr sz="1400"/>
          </a:p>
          <a:p>
            <a:pPr indent="0" lvl="0" marL="0" rtl="0" algn="l">
              <a:spcBef>
                <a:spcPts val="0"/>
              </a:spcBef>
              <a:spcAft>
                <a:spcPts val="0"/>
              </a:spcAft>
              <a:buClr>
                <a:schemeClr val="dk1"/>
              </a:buClr>
              <a:buSzPts val="1100"/>
              <a:buFont typeface="Arial"/>
              <a:buNone/>
            </a:pPr>
            <a:r>
              <a:rPr lang="en" sz="1400"/>
              <a:t>- Anomalies/Outliers</a:t>
            </a:r>
            <a:endParaRPr sz="1400"/>
          </a:p>
          <a:p>
            <a:pPr indent="0" lvl="0" marL="0" rtl="0" algn="l">
              <a:spcBef>
                <a:spcPts val="0"/>
              </a:spcBef>
              <a:spcAft>
                <a:spcPts val="0"/>
              </a:spcAft>
              <a:buClr>
                <a:schemeClr val="dk1"/>
              </a:buClr>
              <a:buSzPts val="1100"/>
              <a:buFont typeface="Arial"/>
              <a:buNone/>
            </a:pPr>
            <a:r>
              <a:rPr lang="en" sz="1400"/>
              <a:t>- Unusual combination of values (patterns) between columns</a:t>
            </a:r>
            <a:endParaRPr sz="1400"/>
          </a:p>
          <a:p>
            <a:pPr indent="0" lvl="0" marL="0" rtl="0" algn="l">
              <a:spcBef>
                <a:spcPts val="0"/>
              </a:spcBef>
              <a:spcAft>
                <a:spcPts val="0"/>
              </a:spcAft>
              <a:buClr>
                <a:schemeClr val="dk1"/>
              </a:buClr>
              <a:buSzPts val="1100"/>
              <a:buFont typeface="Arial"/>
              <a:buNone/>
            </a:pPr>
            <a:r>
              <a:rPr lang="en" sz="1400"/>
              <a:t>- Conversion errors and inconsistent units</a:t>
            </a:r>
            <a:endParaRPr sz="1400"/>
          </a:p>
          <a:p>
            <a:pPr indent="0" lvl="0" marL="0" rtl="0" algn="l">
              <a:spcBef>
                <a:spcPts val="0"/>
              </a:spcBef>
              <a:spcAft>
                <a:spcPts val="0"/>
              </a:spcAft>
              <a:buClr>
                <a:schemeClr val="dk1"/>
              </a:buClr>
              <a:buSzPts val="1100"/>
              <a:buFont typeface="Arial"/>
              <a:buNone/>
            </a:pPr>
            <a:r>
              <a:rPr lang="en" sz="1400"/>
              <a:t>- Toxic or harmful language</a:t>
            </a:r>
            <a:endParaRPr sz="1400"/>
          </a:p>
          <a:p>
            <a:pPr indent="0" lvl="0" marL="0" rtl="0" algn="l">
              <a:spcBef>
                <a:spcPts val="0"/>
              </a:spcBef>
              <a:spcAft>
                <a:spcPts val="0"/>
              </a:spcAft>
              <a:buClr>
                <a:schemeClr val="dk1"/>
              </a:buClr>
              <a:buSzPts val="1100"/>
              <a:buFont typeface="Arial"/>
              <a:buNone/>
            </a:pPr>
            <a:r>
              <a:rPr lang="en" sz="1400"/>
              <a:t>- Discrepancies between values in different columns</a:t>
            </a:r>
            <a:endParaRPr sz="1400"/>
          </a:p>
          <a:p>
            <a:pPr indent="0" lvl="0" marL="0" rtl="0" algn="l">
              <a:spcBef>
                <a:spcPts val="0"/>
              </a:spcBef>
              <a:spcAft>
                <a:spcPts val="0"/>
              </a:spcAft>
              <a:buClr>
                <a:schemeClr val="dk1"/>
              </a:buClr>
              <a:buSzPts val="1100"/>
              <a:buFont typeface="Arial"/>
              <a:buNone/>
            </a:pPr>
            <a:r>
              <a:rPr lang="en" sz="1400"/>
              <a:t>- Observe the additional comments that are given in the Metadata description about the data</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OUTPUT FORMAT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Examine silently the provided and its metadata.</a:t>
            </a:r>
            <a:endParaRPr sz="1400"/>
          </a:p>
          <a:p>
            <a:pPr indent="0" lvl="0" marL="0" rtl="0" algn="l">
              <a:spcBef>
                <a:spcPts val="0"/>
              </a:spcBef>
              <a:spcAft>
                <a:spcPts val="0"/>
              </a:spcAft>
              <a:buClr>
                <a:schemeClr val="dk1"/>
              </a:buClr>
              <a:buSzPts val="1100"/>
              <a:buFont typeface="Arial"/>
              <a:buNone/>
            </a:pPr>
            <a:r>
              <a:rPr lang="en" sz="1400"/>
              <a:t>Document each issue by generating a JSON structure that strictly follows this structure (do not number the output):</a:t>
            </a:r>
            <a:endParaRPr sz="1400"/>
          </a:p>
          <a:p>
            <a:pPr indent="0" lvl="0" marL="0" rtl="0" algn="l">
              <a:spcBef>
                <a:spcPts val="0"/>
              </a:spcBef>
              <a:spcAft>
                <a:spcPts val="0"/>
              </a:spcAft>
              <a:buClr>
                <a:schemeClr val="dk1"/>
              </a:buClr>
              <a:buSzPts val="1100"/>
              <a:buFont typeface="Arial"/>
              <a:buNone/>
            </a:pPr>
            <a:r>
              <a:rPr lang="en" sz="1400"/>
              <a:t>The value of "ID" - name the JSON node "ID" </a:t>
            </a:r>
            <a:endParaRPr sz="1400"/>
          </a:p>
          <a:p>
            <a:pPr indent="0" lvl="0" marL="0" rtl="0" algn="l">
              <a:spcBef>
                <a:spcPts val="0"/>
              </a:spcBef>
              <a:spcAft>
                <a:spcPts val="0"/>
              </a:spcAft>
              <a:buClr>
                <a:schemeClr val="dk1"/>
              </a:buClr>
              <a:buSzPts val="1100"/>
              <a:buFont typeface="Arial"/>
              <a:buNone/>
            </a:pPr>
            <a:r>
              <a:rPr lang="en" sz="1400"/>
              <a:t>The value of the column name where the issue is found - name the JSON node "ColumnName"</a:t>
            </a:r>
            <a:endParaRPr sz="1400"/>
          </a:p>
          <a:p>
            <a:pPr indent="0" lvl="0" marL="0" rtl="0" algn="l">
              <a:spcBef>
                <a:spcPts val="0"/>
              </a:spcBef>
              <a:spcAft>
                <a:spcPts val="0"/>
              </a:spcAft>
              <a:buClr>
                <a:schemeClr val="dk1"/>
              </a:buClr>
              <a:buSzPts val="1100"/>
              <a:buFont typeface="Arial"/>
              <a:buNone/>
            </a:pPr>
            <a:r>
              <a:rPr lang="en" sz="1400"/>
              <a:t>Issue Description - name the JSON node "IssueDescription"</a:t>
            </a:r>
            <a:endParaRPr sz="1400"/>
          </a:p>
          <a:p>
            <a:pPr indent="0" lvl="0" marL="0" rtl="0" algn="l">
              <a:spcBef>
                <a:spcPts val="0"/>
              </a:spcBef>
              <a:spcAft>
                <a:spcPts val="0"/>
              </a:spcAft>
              <a:buClr>
                <a:schemeClr val="dk1"/>
              </a:buClr>
              <a:buSzPts val="1100"/>
              <a:buFont typeface="Arial"/>
              <a:buNone/>
            </a:pPr>
            <a:r>
              <a:rPr lang="en" sz="1400"/>
              <a:t>Violated constraint - name the JSON node "ViolatedConstraint"</a:t>
            </a:r>
            <a:endParaRPr sz="1400"/>
          </a:p>
          <a:p>
            <a:pPr indent="0" lvl="0" marL="0" rtl="0" algn="l">
              <a:spcBef>
                <a:spcPts val="0"/>
              </a:spcBef>
              <a:spcAft>
                <a:spcPts val="0"/>
              </a:spcAft>
              <a:buClr>
                <a:schemeClr val="dk1"/>
              </a:buClr>
              <a:buSzPts val="1100"/>
              <a:buFont typeface="Arial"/>
              <a:buNone/>
            </a:pPr>
            <a:r>
              <a:rPr lang="en" sz="1400"/>
              <a:t>Confidence level in your assessment using ordinal categories: Low, Medium, High and Certain. Name the JSON node "ConfidenceLevel"</a:t>
            </a:r>
            <a:endParaRPr sz="1400"/>
          </a:p>
          <a:p>
            <a:pPr indent="0" lvl="0" marL="0" rtl="0" algn="l">
              <a:spcBef>
                <a:spcPts val="0"/>
              </a:spcBef>
              <a:spcAft>
                <a:spcPts val="0"/>
              </a:spcAft>
              <a:buClr>
                <a:schemeClr val="dk1"/>
              </a:buClr>
              <a:buSzPts val="1100"/>
              <a:buFont typeface="Arial"/>
              <a:buNone/>
            </a:pPr>
            <a:r>
              <a:rPr lang="en" sz="1400"/>
              <a:t>The output needs to be a valid JSON structure that is readable by code. It should begin with “[“ and end with “]”. DO NOT WRAP THE JSON CODE IN JSON MARKERS!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METADATA</a:t>
            </a:r>
            <a:endParaRPr sz="1400"/>
          </a:p>
          <a:p>
            <a:pPr indent="0" lvl="0" marL="0" rtl="0" algn="l">
              <a:spcBef>
                <a:spcPts val="0"/>
              </a:spcBef>
              <a:spcAft>
                <a:spcPts val="0"/>
              </a:spcAft>
              <a:buClr>
                <a:schemeClr val="dk1"/>
              </a:buClr>
              <a:buSzPts val="1100"/>
              <a:buFont typeface="Arial"/>
              <a:buNone/>
            </a:pPr>
            <a:r>
              <a:rPr lang="en" sz="1400"/>
              <a:t>Table semantic type: Business Opportunities</a:t>
            </a:r>
            <a:endParaRPr sz="1400"/>
          </a:p>
          <a:p>
            <a:pPr indent="0" lvl="0" marL="0" rtl="0" algn="l">
              <a:spcBef>
                <a:spcPts val="0"/>
              </a:spcBef>
              <a:spcAft>
                <a:spcPts val="0"/>
              </a:spcAft>
              <a:buClr>
                <a:schemeClr val="dk1"/>
              </a:buClr>
              <a:buSzPts val="1100"/>
              <a:buFont typeface="Arial"/>
              <a:buNone/>
            </a:pPr>
            <a:r>
              <a:rPr lang="en" sz="1400"/>
              <a:t>Column: ID, Description: Unique identifier for each opportunity, Data Type: string</a:t>
            </a:r>
            <a:endParaRPr sz="1400"/>
          </a:p>
          <a:p>
            <a:pPr indent="0" lvl="0" marL="0" rtl="0" algn="l">
              <a:spcBef>
                <a:spcPts val="0"/>
              </a:spcBef>
              <a:spcAft>
                <a:spcPts val="0"/>
              </a:spcAft>
              <a:buClr>
                <a:schemeClr val="dk1"/>
              </a:buClr>
              <a:buSzPts val="1100"/>
              <a:buFont typeface="Arial"/>
              <a:buNone/>
            </a:pPr>
            <a:r>
              <a:rPr lang="en" sz="1400"/>
              <a:t>Column: Name, Description: Name for opportunity, Data Type: string</a:t>
            </a:r>
            <a:endParaRPr sz="1400"/>
          </a:p>
          <a:p>
            <a:pPr indent="0" lvl="0" marL="0" rtl="0" algn="l">
              <a:spcBef>
                <a:spcPts val="0"/>
              </a:spcBef>
              <a:spcAft>
                <a:spcPts val="0"/>
              </a:spcAft>
              <a:buClr>
                <a:schemeClr val="dk1"/>
              </a:buClr>
              <a:buSzPts val="1100"/>
              <a:buFont typeface="Arial"/>
              <a:buNone/>
            </a:pPr>
            <a:r>
              <a:rPr lang="en" sz="1400"/>
              <a:t>Column: Type, Description: The type of the opportunity, Data Type: string</a:t>
            </a:r>
            <a:endParaRPr sz="1400"/>
          </a:p>
          <a:p>
            <a:pPr indent="0" lvl="0" marL="0" rtl="0" algn="l">
              <a:spcBef>
                <a:spcPts val="0"/>
              </a:spcBef>
              <a:spcAft>
                <a:spcPts val="0"/>
              </a:spcAft>
              <a:buClr>
                <a:schemeClr val="dk1"/>
              </a:buClr>
              <a:buSzPts val="1100"/>
              <a:buFont typeface="Arial"/>
              <a:buNone/>
            </a:pPr>
            <a:r>
              <a:rPr lang="en" sz="1400"/>
              <a:t>Column: Description, Description: A textual description of the opportunity - watch out for toxic or harmful language, Data Type: string</a:t>
            </a:r>
            <a:endParaRPr sz="1400"/>
          </a:p>
          <a:p>
            <a:pPr indent="0" lvl="0" marL="0" rtl="0" algn="l">
              <a:spcBef>
                <a:spcPts val="0"/>
              </a:spcBef>
              <a:spcAft>
                <a:spcPts val="0"/>
              </a:spcAft>
              <a:buClr>
                <a:schemeClr val="dk1"/>
              </a:buClr>
              <a:buSzPts val="1100"/>
              <a:buFont typeface="Arial"/>
              <a:buNone/>
            </a:pPr>
            <a:r>
              <a:rPr lang="en" sz="1400"/>
              <a:t>Column: Amount, Description: Amount of money that we’re expecting to get from this opportunity - may not be a negative value, Data Type: numeric</a:t>
            </a:r>
            <a:endParaRPr sz="1400"/>
          </a:p>
          <a:p>
            <a:pPr indent="0" lvl="0" marL="0" rtl="0" algn="l">
              <a:spcBef>
                <a:spcPts val="0"/>
              </a:spcBef>
              <a:spcAft>
                <a:spcPts val="0"/>
              </a:spcAft>
              <a:buClr>
                <a:schemeClr val="dk1"/>
              </a:buClr>
              <a:buSzPts val="1100"/>
              <a:buFont typeface="Arial"/>
              <a:buNone/>
            </a:pPr>
            <a:r>
              <a:rPr lang="en" sz="1400"/>
              <a:t>Column: Stage, Description: The current sales stage of the opportunity, Data Type: string</a:t>
            </a:r>
            <a:endParaRPr sz="1400"/>
          </a:p>
          <a:p>
            <a:pPr indent="0" lvl="0" marL="0" rtl="0" algn="l">
              <a:spcBef>
                <a:spcPts val="0"/>
              </a:spcBef>
              <a:spcAft>
                <a:spcPts val="0"/>
              </a:spcAft>
              <a:buClr>
                <a:schemeClr val="dk1"/>
              </a:buClr>
              <a:buSzPts val="1100"/>
              <a:buFont typeface="Arial"/>
              <a:buNone/>
            </a:pPr>
            <a:r>
              <a:rPr lang="en" sz="1400"/>
              <a:t>Column: Close Date, Description: The date on which the opportunity is expected to close, formatted as yyyy-mm-dd - must be a date in the future, Data Type: Date</a:t>
            </a:r>
            <a:endParaRPr sz="1400"/>
          </a:p>
          <a:p>
            <a:pPr indent="0" lvl="0" marL="0" rtl="0" algn="l">
              <a:spcBef>
                <a:spcPts val="0"/>
              </a:spcBef>
              <a:spcAft>
                <a:spcPts val="0"/>
              </a:spcAft>
              <a:buClr>
                <a:schemeClr val="dk1"/>
              </a:buClr>
              <a:buSzPts val="1100"/>
              <a:buFont typeface="Arial"/>
              <a:buNone/>
            </a:pPr>
            <a:r>
              <a:rPr lang="en" sz="1400"/>
              <a:t>Column: Next Step, Description: Describes the next step(s) to take to successfully move the opportunity forward - watch out for toxic or harmful language, should not be empty, Data Type: string</a:t>
            </a:r>
            <a:endParaRPr sz="1400"/>
          </a:p>
          <a:p>
            <a:pPr indent="0" lvl="0" marL="0" rtl="0" algn="l">
              <a:spcBef>
                <a:spcPts val="0"/>
              </a:spcBef>
              <a:spcAft>
                <a:spcPts val="0"/>
              </a:spcAft>
              <a:buClr>
                <a:schemeClr val="dk1"/>
              </a:buClr>
              <a:buSzPts val="1100"/>
              <a:buFont typeface="Arial"/>
              <a:buNone/>
            </a:pPr>
            <a:r>
              <a:rPr lang="en" sz="1400"/>
              <a:t>Column: Probability, Description: A numeric value between 0 and 100 describing how confident we are (in percent) to win the opportunity - usually correlates with the Stage, Data Type: numeric</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 DATA</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{!$Flow:OpportunityDataQualityPrompt.Prompt}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PL - Multi Callout - D">
  <p:cSld name="Basic_4_1_1_1_1_1_1_1_1_1_1_3_1_1_1_1_1_1_1_1_1_1_1_1_1_1_1_1_2_1">
    <p:bg>
      <p:bgPr>
        <a:solidFill>
          <a:srgbClr val="CFE9FE">
            <a:alpha val="58859"/>
          </a:srgbClr>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mt="80000"/>
          </a:blip>
          <a:srcRect b="0" l="7275" r="516" t="0"/>
          <a:stretch/>
        </p:blipFill>
        <p:spPr>
          <a:xfrm>
            <a:off x="-10221" y="900112"/>
            <a:ext cx="3055282" cy="1596712"/>
          </a:xfrm>
          <a:prstGeom prst="rect">
            <a:avLst/>
          </a:prstGeom>
          <a:noFill/>
          <a:ln>
            <a:noFill/>
          </a:ln>
        </p:spPr>
      </p:pic>
      <p:pic>
        <p:nvPicPr>
          <p:cNvPr id="52" name="Google Shape;52;p13"/>
          <p:cNvPicPr preferRelativeResize="0"/>
          <p:nvPr/>
        </p:nvPicPr>
        <p:blipFill rotWithShape="1">
          <a:blip r:embed="rId2">
            <a:alphaModFix amt="80000"/>
          </a:blip>
          <a:srcRect b="0" l="-8907" r="7219" t="0"/>
          <a:stretch/>
        </p:blipFill>
        <p:spPr>
          <a:xfrm flipH="1">
            <a:off x="474123" y="4241310"/>
            <a:ext cx="1937570" cy="918379"/>
          </a:xfrm>
          <a:prstGeom prst="rect">
            <a:avLst/>
          </a:prstGeom>
          <a:noFill/>
          <a:ln>
            <a:noFill/>
          </a:ln>
        </p:spPr>
      </p:pic>
      <p:pic>
        <p:nvPicPr>
          <p:cNvPr id="53" name="Google Shape;53;p13"/>
          <p:cNvPicPr preferRelativeResize="0"/>
          <p:nvPr/>
        </p:nvPicPr>
        <p:blipFill rotWithShape="1">
          <a:blip r:embed="rId2">
            <a:alphaModFix amt="80000"/>
          </a:blip>
          <a:srcRect b="0" l="-8907" r="7219" t="0"/>
          <a:stretch/>
        </p:blipFill>
        <p:spPr>
          <a:xfrm>
            <a:off x="6223732" y="3550742"/>
            <a:ext cx="2770585" cy="1313209"/>
          </a:xfrm>
          <a:prstGeom prst="rect">
            <a:avLst/>
          </a:prstGeom>
          <a:noFill/>
          <a:ln>
            <a:noFill/>
          </a:ln>
        </p:spPr>
      </p:pic>
      <p:sp>
        <p:nvSpPr>
          <p:cNvPr id="54" name="Google Shape;54;p13"/>
          <p:cNvSpPr txBox="1"/>
          <p:nvPr>
            <p:ph idx="1" type="subTitle"/>
          </p:nvPr>
        </p:nvSpPr>
        <p:spPr>
          <a:xfrm>
            <a:off x="432169" y="836676"/>
            <a:ext cx="7799700" cy="473100"/>
          </a:xfrm>
          <a:prstGeom prst="rect">
            <a:avLst/>
          </a:prstGeom>
        </p:spPr>
        <p:txBody>
          <a:bodyPr anchorCtr="0" anchor="t" bIns="0" lIns="0" spcFirstLastPara="1" rIns="0" wrap="square" tIns="0">
            <a:normAutofit/>
          </a:bodyPr>
          <a:lstStyle>
            <a:lvl1pPr lvl="0">
              <a:lnSpc>
                <a:spcPct val="95000"/>
              </a:lnSpc>
              <a:spcBef>
                <a:spcPts val="0"/>
              </a:spcBef>
              <a:spcAft>
                <a:spcPts val="0"/>
              </a:spcAft>
              <a:buClr>
                <a:schemeClr val="accent1"/>
              </a:buClr>
              <a:buSzPts val="1700"/>
              <a:buNone/>
              <a:defRPr sz="1700">
                <a:solidFill>
                  <a:schemeClr val="accent1"/>
                </a:solidFill>
              </a:defRPr>
            </a:lvl1pPr>
            <a:lvl2pPr lvl="1">
              <a:lnSpc>
                <a:spcPct val="95000"/>
              </a:lnSpc>
              <a:spcBef>
                <a:spcPts val="200"/>
              </a:spcBef>
              <a:spcAft>
                <a:spcPts val="0"/>
              </a:spcAft>
              <a:buClr>
                <a:schemeClr val="accent1"/>
              </a:buClr>
              <a:buSzPts val="1700"/>
              <a:buNone/>
              <a:defRPr sz="1700">
                <a:solidFill>
                  <a:schemeClr val="accent1"/>
                </a:solidFill>
              </a:defRPr>
            </a:lvl2pPr>
            <a:lvl3pPr lvl="2">
              <a:lnSpc>
                <a:spcPct val="95000"/>
              </a:lnSpc>
              <a:spcBef>
                <a:spcPts val="200"/>
              </a:spcBef>
              <a:spcAft>
                <a:spcPts val="0"/>
              </a:spcAft>
              <a:buClr>
                <a:schemeClr val="accent1"/>
              </a:buClr>
              <a:buSzPts val="1700"/>
              <a:buNone/>
              <a:defRPr sz="1700">
                <a:solidFill>
                  <a:schemeClr val="accent1"/>
                </a:solidFill>
              </a:defRPr>
            </a:lvl3pPr>
            <a:lvl4pPr lvl="3">
              <a:lnSpc>
                <a:spcPct val="95000"/>
              </a:lnSpc>
              <a:spcBef>
                <a:spcPts val="200"/>
              </a:spcBef>
              <a:spcAft>
                <a:spcPts val="0"/>
              </a:spcAft>
              <a:buClr>
                <a:schemeClr val="accent1"/>
              </a:buClr>
              <a:buSzPts val="1700"/>
              <a:buNone/>
              <a:defRPr sz="1700">
                <a:solidFill>
                  <a:schemeClr val="accent1"/>
                </a:solidFill>
              </a:defRPr>
            </a:lvl4pPr>
            <a:lvl5pPr lvl="4">
              <a:lnSpc>
                <a:spcPct val="95000"/>
              </a:lnSpc>
              <a:spcBef>
                <a:spcPts val="200"/>
              </a:spcBef>
              <a:spcAft>
                <a:spcPts val="0"/>
              </a:spcAft>
              <a:buClr>
                <a:schemeClr val="accent1"/>
              </a:buClr>
              <a:buSzPts val="1700"/>
              <a:buNone/>
              <a:defRPr sz="1700">
                <a:solidFill>
                  <a:schemeClr val="accent1"/>
                </a:solidFill>
              </a:defRPr>
            </a:lvl5pPr>
            <a:lvl6pPr lvl="5">
              <a:lnSpc>
                <a:spcPct val="95000"/>
              </a:lnSpc>
              <a:spcBef>
                <a:spcPts val="200"/>
              </a:spcBef>
              <a:spcAft>
                <a:spcPts val="0"/>
              </a:spcAft>
              <a:buClr>
                <a:schemeClr val="accent1"/>
              </a:buClr>
              <a:buSzPts val="1700"/>
              <a:buNone/>
              <a:defRPr sz="1700">
                <a:solidFill>
                  <a:schemeClr val="accent1"/>
                </a:solidFill>
              </a:defRPr>
            </a:lvl6pPr>
            <a:lvl7pPr lvl="6">
              <a:lnSpc>
                <a:spcPct val="95000"/>
              </a:lnSpc>
              <a:spcBef>
                <a:spcPts val="200"/>
              </a:spcBef>
              <a:spcAft>
                <a:spcPts val="0"/>
              </a:spcAft>
              <a:buClr>
                <a:schemeClr val="accent1"/>
              </a:buClr>
              <a:buSzPts val="1700"/>
              <a:buNone/>
              <a:defRPr sz="1700">
                <a:solidFill>
                  <a:schemeClr val="accent1"/>
                </a:solidFill>
              </a:defRPr>
            </a:lvl7pPr>
            <a:lvl8pPr lvl="7">
              <a:lnSpc>
                <a:spcPct val="95000"/>
              </a:lnSpc>
              <a:spcBef>
                <a:spcPts val="200"/>
              </a:spcBef>
              <a:spcAft>
                <a:spcPts val="0"/>
              </a:spcAft>
              <a:buClr>
                <a:schemeClr val="accent1"/>
              </a:buClr>
              <a:buSzPts val="1700"/>
              <a:buNone/>
              <a:defRPr sz="1700">
                <a:solidFill>
                  <a:schemeClr val="accent1"/>
                </a:solidFill>
              </a:defRPr>
            </a:lvl8pPr>
            <a:lvl9pPr lvl="8">
              <a:lnSpc>
                <a:spcPct val="95000"/>
              </a:lnSpc>
              <a:spcBef>
                <a:spcPts val="200"/>
              </a:spcBef>
              <a:spcAft>
                <a:spcPts val="200"/>
              </a:spcAft>
              <a:buClr>
                <a:schemeClr val="accent1"/>
              </a:buClr>
              <a:buSzPts val="1700"/>
              <a:buNone/>
              <a:defRPr sz="1700">
                <a:solidFill>
                  <a:schemeClr val="accent1"/>
                </a:solidFill>
              </a:defRPr>
            </a:lvl9pPr>
          </a:lstStyle>
          <a:p/>
        </p:txBody>
      </p:sp>
      <p:sp>
        <p:nvSpPr>
          <p:cNvPr id="55" name="Google Shape;55;p13"/>
          <p:cNvSpPr txBox="1"/>
          <p:nvPr>
            <p:ph type="title"/>
          </p:nvPr>
        </p:nvSpPr>
        <p:spPr>
          <a:xfrm>
            <a:off x="432167" y="49650"/>
            <a:ext cx="7800000" cy="7431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SzPts val="2400"/>
              <a:buFont typeface="Poppins SemiBold"/>
              <a:buNone/>
              <a:defRPr sz="2400">
                <a:solidFill>
                  <a:schemeClr val="accent1"/>
                </a:solidFill>
              </a:defRPr>
            </a:lvl1pPr>
            <a:lvl2pPr lvl="1" algn="l">
              <a:spcBef>
                <a:spcPts val="0"/>
              </a:spcBef>
              <a:spcAft>
                <a:spcPts val="0"/>
              </a:spcAft>
              <a:buSzPts val="2400"/>
              <a:buFont typeface="Poppins"/>
              <a:buNone/>
              <a:defRPr b="1">
                <a:latin typeface="Poppins"/>
                <a:ea typeface="Poppins"/>
                <a:cs typeface="Poppins"/>
                <a:sym typeface="Poppins"/>
              </a:defRPr>
            </a:lvl2pPr>
            <a:lvl3pPr lvl="2" algn="l">
              <a:spcBef>
                <a:spcPts val="0"/>
              </a:spcBef>
              <a:spcAft>
                <a:spcPts val="0"/>
              </a:spcAft>
              <a:buSzPts val="2400"/>
              <a:buFont typeface="Poppins"/>
              <a:buNone/>
              <a:defRPr b="1">
                <a:latin typeface="Poppins"/>
                <a:ea typeface="Poppins"/>
                <a:cs typeface="Poppins"/>
                <a:sym typeface="Poppins"/>
              </a:defRPr>
            </a:lvl3pPr>
            <a:lvl4pPr lvl="3" algn="l">
              <a:spcBef>
                <a:spcPts val="0"/>
              </a:spcBef>
              <a:spcAft>
                <a:spcPts val="0"/>
              </a:spcAft>
              <a:buSzPts val="2400"/>
              <a:buFont typeface="Poppins"/>
              <a:buNone/>
              <a:defRPr b="1">
                <a:latin typeface="Poppins"/>
                <a:ea typeface="Poppins"/>
                <a:cs typeface="Poppins"/>
                <a:sym typeface="Poppins"/>
              </a:defRPr>
            </a:lvl4pPr>
            <a:lvl5pPr lvl="4" algn="l">
              <a:spcBef>
                <a:spcPts val="0"/>
              </a:spcBef>
              <a:spcAft>
                <a:spcPts val="0"/>
              </a:spcAft>
              <a:buSzPts val="2400"/>
              <a:buFont typeface="Poppins"/>
              <a:buNone/>
              <a:defRPr b="1">
                <a:latin typeface="Poppins"/>
                <a:ea typeface="Poppins"/>
                <a:cs typeface="Poppins"/>
                <a:sym typeface="Poppins"/>
              </a:defRPr>
            </a:lvl5pPr>
            <a:lvl6pPr lvl="5" algn="l">
              <a:spcBef>
                <a:spcPts val="0"/>
              </a:spcBef>
              <a:spcAft>
                <a:spcPts val="0"/>
              </a:spcAft>
              <a:buSzPts val="2400"/>
              <a:buFont typeface="Poppins"/>
              <a:buNone/>
              <a:defRPr b="1">
                <a:latin typeface="Poppins"/>
                <a:ea typeface="Poppins"/>
                <a:cs typeface="Poppins"/>
                <a:sym typeface="Poppins"/>
              </a:defRPr>
            </a:lvl6pPr>
            <a:lvl7pPr lvl="6" algn="l">
              <a:spcBef>
                <a:spcPts val="0"/>
              </a:spcBef>
              <a:spcAft>
                <a:spcPts val="0"/>
              </a:spcAft>
              <a:buSzPts val="2400"/>
              <a:buFont typeface="Poppins"/>
              <a:buNone/>
              <a:defRPr b="1">
                <a:latin typeface="Poppins"/>
                <a:ea typeface="Poppins"/>
                <a:cs typeface="Poppins"/>
                <a:sym typeface="Poppins"/>
              </a:defRPr>
            </a:lvl7pPr>
            <a:lvl8pPr lvl="7" algn="l">
              <a:spcBef>
                <a:spcPts val="0"/>
              </a:spcBef>
              <a:spcAft>
                <a:spcPts val="0"/>
              </a:spcAft>
              <a:buSzPts val="2400"/>
              <a:buFont typeface="Poppins"/>
              <a:buNone/>
              <a:defRPr b="1">
                <a:latin typeface="Poppins"/>
                <a:ea typeface="Poppins"/>
                <a:cs typeface="Poppins"/>
                <a:sym typeface="Poppins"/>
              </a:defRPr>
            </a:lvl8pPr>
            <a:lvl9pPr lvl="8" algn="l">
              <a:spcBef>
                <a:spcPts val="0"/>
              </a:spcBef>
              <a:spcAft>
                <a:spcPts val="0"/>
              </a:spcAft>
              <a:buSzPts val="2400"/>
              <a:buFont typeface="Poppins"/>
              <a:buNone/>
              <a:defRPr b="1">
                <a:latin typeface="Poppins"/>
                <a:ea typeface="Poppins"/>
                <a:cs typeface="Poppins"/>
                <a:sym typeface="Poppins"/>
              </a:defRPr>
            </a:lvl9pPr>
          </a:lstStyle>
          <a:p/>
        </p:txBody>
      </p:sp>
      <p:sp>
        <p:nvSpPr>
          <p:cNvPr id="56" name="Google Shape;56;p13"/>
          <p:cNvSpPr txBox="1"/>
          <p:nvPr>
            <p:ph idx="2" type="subTitle"/>
          </p:nvPr>
        </p:nvSpPr>
        <p:spPr>
          <a:xfrm>
            <a:off x="432167" y="4834781"/>
            <a:ext cx="5439900" cy="167700"/>
          </a:xfrm>
          <a:prstGeom prst="rect">
            <a:avLst/>
          </a:prstGeom>
        </p:spPr>
        <p:txBody>
          <a:bodyPr anchorCtr="0" anchor="b" bIns="0" lIns="0" spcFirstLastPara="1" rIns="0" wrap="square" tIns="0">
            <a:normAutofit/>
          </a:bodyPr>
          <a:lstStyle>
            <a:lvl1pPr lvl="0">
              <a:lnSpc>
                <a:spcPct val="90000"/>
              </a:lnSpc>
              <a:spcBef>
                <a:spcPts val="0"/>
              </a:spcBef>
              <a:spcAft>
                <a:spcPts val="0"/>
              </a:spcAft>
              <a:buSzPts val="800"/>
              <a:buNone/>
              <a:defRPr sz="800"/>
            </a:lvl1pPr>
            <a:lvl2pPr lvl="1">
              <a:lnSpc>
                <a:spcPct val="90000"/>
              </a:lnSpc>
              <a:spcBef>
                <a:spcPts val="200"/>
              </a:spcBef>
              <a:spcAft>
                <a:spcPts val="0"/>
              </a:spcAft>
              <a:buSzPts val="800"/>
              <a:buNone/>
              <a:defRPr sz="800"/>
            </a:lvl2pPr>
            <a:lvl3pPr lvl="2">
              <a:lnSpc>
                <a:spcPct val="90000"/>
              </a:lnSpc>
              <a:spcBef>
                <a:spcPts val="200"/>
              </a:spcBef>
              <a:spcAft>
                <a:spcPts val="0"/>
              </a:spcAft>
              <a:buSzPts val="800"/>
              <a:buNone/>
              <a:defRPr sz="800"/>
            </a:lvl3pPr>
            <a:lvl4pPr lvl="3">
              <a:lnSpc>
                <a:spcPct val="90000"/>
              </a:lnSpc>
              <a:spcBef>
                <a:spcPts val="200"/>
              </a:spcBef>
              <a:spcAft>
                <a:spcPts val="0"/>
              </a:spcAft>
              <a:buSzPts val="800"/>
              <a:buNone/>
              <a:defRPr sz="800"/>
            </a:lvl4pPr>
            <a:lvl5pPr lvl="4">
              <a:lnSpc>
                <a:spcPct val="90000"/>
              </a:lnSpc>
              <a:spcBef>
                <a:spcPts val="200"/>
              </a:spcBef>
              <a:spcAft>
                <a:spcPts val="0"/>
              </a:spcAft>
              <a:buSzPts val="800"/>
              <a:buNone/>
              <a:defRPr b="0" sz="800"/>
            </a:lvl5pPr>
            <a:lvl6pPr lvl="5">
              <a:lnSpc>
                <a:spcPct val="90000"/>
              </a:lnSpc>
              <a:spcBef>
                <a:spcPts val="200"/>
              </a:spcBef>
              <a:spcAft>
                <a:spcPts val="0"/>
              </a:spcAft>
              <a:buSzPts val="800"/>
              <a:buNone/>
              <a:defRPr sz="800"/>
            </a:lvl6pPr>
            <a:lvl7pPr lvl="6">
              <a:lnSpc>
                <a:spcPct val="90000"/>
              </a:lnSpc>
              <a:spcBef>
                <a:spcPts val="200"/>
              </a:spcBef>
              <a:spcAft>
                <a:spcPts val="0"/>
              </a:spcAft>
              <a:buSzPts val="800"/>
              <a:buNone/>
              <a:defRPr sz="800"/>
            </a:lvl7pPr>
            <a:lvl8pPr lvl="7">
              <a:lnSpc>
                <a:spcPct val="90000"/>
              </a:lnSpc>
              <a:spcBef>
                <a:spcPts val="200"/>
              </a:spcBef>
              <a:spcAft>
                <a:spcPts val="0"/>
              </a:spcAft>
              <a:buSzPts val="800"/>
              <a:buNone/>
              <a:defRPr sz="800"/>
            </a:lvl8pPr>
            <a:lvl9pPr lvl="8">
              <a:lnSpc>
                <a:spcPct val="90000"/>
              </a:lnSpc>
              <a:spcBef>
                <a:spcPts val="200"/>
              </a:spcBef>
              <a:spcAft>
                <a:spcPts val="200"/>
              </a:spcAft>
              <a:buSzPts val="800"/>
              <a:buNone/>
              <a:defRPr sz="800"/>
            </a:lvl9pPr>
          </a:lstStyle>
          <a:p/>
        </p:txBody>
      </p:sp>
      <p:pic>
        <p:nvPicPr>
          <p:cNvPr descr="pasted-image.pdf" id="57" name="Google Shape;57;p13"/>
          <p:cNvPicPr preferRelativeResize="0"/>
          <p:nvPr/>
        </p:nvPicPr>
        <p:blipFill rotWithShape="1">
          <a:blip r:embed="rId3">
            <a:alphaModFix/>
          </a:blip>
          <a:srcRect b="0" l="0" r="0" t="0"/>
          <a:stretch/>
        </p:blipFill>
        <p:spPr>
          <a:xfrm>
            <a:off x="8275084" y="424095"/>
            <a:ext cx="476676" cy="333734"/>
          </a:xfrm>
          <a:prstGeom prst="rect">
            <a:avLst/>
          </a:prstGeom>
          <a:noFill/>
          <a:ln>
            <a:noFill/>
          </a:ln>
        </p:spPr>
      </p:pic>
      <p:pic>
        <p:nvPicPr>
          <p:cNvPr id="58" name="Google Shape;58;p13"/>
          <p:cNvPicPr preferRelativeResize="0"/>
          <p:nvPr/>
        </p:nvPicPr>
        <p:blipFill rotWithShape="1">
          <a:blip r:embed="rId2">
            <a:alphaModFix amt="80000"/>
          </a:blip>
          <a:srcRect b="0" l="-8907" r="7219" t="0"/>
          <a:stretch/>
        </p:blipFill>
        <p:spPr>
          <a:xfrm flipH="1">
            <a:off x="4677569" y="1060256"/>
            <a:ext cx="4261328" cy="2019805"/>
          </a:xfrm>
          <a:prstGeom prst="rect">
            <a:avLst/>
          </a:prstGeom>
          <a:noFill/>
          <a:ln>
            <a:noFill/>
          </a:ln>
        </p:spPr>
      </p:pic>
      <p:sp>
        <p:nvSpPr>
          <p:cNvPr id="59" name="Google Shape;59;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storm-be5512a7b98534.lightning.force.com/lightning/setup/EinsteinPromptStudio/0hfHu000000gCJlIAM/edit?c__versionId=3vNHu000000gqgzMAA" TargetMode="External"/><Relationship Id="rId4" Type="http://schemas.openxmlformats.org/officeDocument/2006/relationships/hyperlink" Target="https://storm-be5512a7b98534.lightning.force.com/builder_platform_interaction/flowBuilder.app?flowId=301Hu0000026MjdIAE" TargetMode="External"/><Relationship Id="rId5" Type="http://schemas.openxmlformats.org/officeDocument/2006/relationships/hyperlink" Target="https://storm-be5512a7b98534.lightning.force.com/builder_platform_interaction/flowBuilder.app?flowId=301Hu0000026MpQIAU" TargetMode="External"/><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hyperlink" Target="mailto:admin@sleinstein24.dem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slide" Target="/ppt/slides/slide6.xml"/><Relationship Id="rId9" Type="http://schemas.openxmlformats.org/officeDocument/2006/relationships/image" Target="../media/image18.png"/><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10.xml"/><Relationship Id="rId8" Type="http://schemas.openxmlformats.org/officeDocument/2006/relationships/slide" Target="/ppt/slid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8.png"/><Relationship Id="rId13" Type="http://schemas.openxmlformats.org/officeDocument/2006/relationships/image" Target="../media/image31.png"/><Relationship Id="rId12"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5.png"/><Relationship Id="rId15" Type="http://schemas.openxmlformats.org/officeDocument/2006/relationships/image" Target="../media/image17.png"/><Relationship Id="rId14" Type="http://schemas.openxmlformats.org/officeDocument/2006/relationships/image" Target="../media/image16.png"/><Relationship Id="rId16"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mailto:admin@salestechaiaug24.demo" TargetMode="External"/><Relationship Id="rId4" Type="http://schemas.openxmlformats.org/officeDocument/2006/relationships/hyperlink" Target="https://storm-0a5aa30dcaaf6f.lightning.force.com/lightning/setup/EinsteinPromptStudio/0hfWz000000K5GTIA0/edit?c__versionId=3vNWz0000000V3pMAE" TargetMode="External"/><Relationship Id="rId9" Type="http://schemas.openxmlformats.org/officeDocument/2006/relationships/image" Target="../media/image11.png"/><Relationship Id="rId5" Type="http://schemas.openxmlformats.org/officeDocument/2006/relationships/hyperlink" Target="https://storm-0a5aa30dcaaf6f.lightning.force.com/builder_platform_interaction/flowBuilder.app?flowId=301Wz000008tsw1IAA" TargetMode="External"/><Relationship Id="rId6" Type="http://schemas.openxmlformats.org/officeDocument/2006/relationships/hyperlink" Target="https://storm-0a5aa30dcaaf6f.lightning.force.com/lightning/setup/ExternalServices/home" TargetMode="External"/><Relationship Id="rId7" Type="http://schemas.openxmlformats.org/officeDocument/2006/relationships/hyperlink" Target="https://storm-0a5aa30dcaaf6f.lightning.force.com/lightning/setup/EinsteinCopilotActions/172Wz000001drblIAA/edit" TargetMode="External"/><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mailto:admin@salestechaiaug24.demo" TargetMode="External"/><Relationship Id="rId4" Type="http://schemas.openxmlformats.org/officeDocument/2006/relationships/hyperlink" Target="https://storm-0a5aa30dcaaf6f.lightning.force.com/lightning/setup/EinsteinPromptStudio/0hfWz000000IEe1IAG/edit?c__versionId=3vNWz0000000Td7MAE" TargetMode="External"/><Relationship Id="rId5" Type="http://schemas.openxmlformats.org/officeDocument/2006/relationships/hyperlink" Target="https://storm-0a5aa30dcaaf6f.lightning.force.com/lightning/setup/EinsteinCopilotActions/172Wz000001V9uTIAS/edit" TargetMode="External"/><Relationship Id="rId6" Type="http://schemas.openxmlformats.org/officeDocument/2006/relationships/image" Target="../media/image2.png"/><Relationship Id="rId7"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hyperlink" Target="https://salesforce.quip.com/GH2oAlJmDzrI" TargetMode="External"/><Relationship Id="rId5" Type="http://schemas.openxmlformats.org/officeDocument/2006/relationships/hyperlink" Target="https://openai.com/index/whisper/" TargetMode="External"/><Relationship Id="rId6" Type="http://schemas.openxmlformats.org/officeDocument/2006/relationships/image" Target="../media/image25.png"/><Relationship Id="rId7" Type="http://schemas.openxmlformats.org/officeDocument/2006/relationships/hyperlink" Target="http://drive.google.com/file/d/1u8bjfD7ARBdp4X-E2-0ucj1ChKTyGSIE/view" TargetMode="External"/><Relationship Id="rId8"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clicktologin.herokuapp.com/?un=storm.9ea09cc9a131fd@salesforce.com&amp;pw=salesforce1" TargetMode="External"/><Relationship Id="rId4" Type="http://schemas.openxmlformats.org/officeDocument/2006/relationships/image" Target="../media/image2.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flipH="1">
            <a:off x="-944765" y="1427232"/>
            <a:ext cx="3857623" cy="3857608"/>
          </a:xfrm>
          <a:prstGeom prst="rect">
            <a:avLst/>
          </a:prstGeom>
          <a:noFill/>
          <a:ln>
            <a:noFill/>
          </a:ln>
        </p:spPr>
      </p:pic>
      <p:pic>
        <p:nvPicPr>
          <p:cNvPr id="65" name="Google Shape;65;p14"/>
          <p:cNvPicPr preferRelativeResize="0"/>
          <p:nvPr/>
        </p:nvPicPr>
        <p:blipFill>
          <a:blip r:embed="rId4">
            <a:alphaModFix/>
          </a:blip>
          <a:stretch>
            <a:fillRect/>
          </a:stretch>
        </p:blipFill>
        <p:spPr>
          <a:xfrm>
            <a:off x="1936799" y="1612129"/>
            <a:ext cx="5275986" cy="1919245"/>
          </a:xfrm>
          <a:prstGeom prst="rect">
            <a:avLst/>
          </a:prstGeom>
          <a:noFill/>
          <a:ln>
            <a:noFill/>
          </a:ln>
        </p:spPr>
      </p:pic>
      <p:sp>
        <p:nvSpPr>
          <p:cNvPr id="66" name="Google Shape;66;p14"/>
          <p:cNvSpPr/>
          <p:nvPr/>
        </p:nvSpPr>
        <p:spPr>
          <a:xfrm>
            <a:off x="2264352" y="1944731"/>
            <a:ext cx="3614400" cy="1236300"/>
          </a:xfrm>
          <a:prstGeom prst="rect">
            <a:avLst/>
          </a:prstGeom>
          <a:solidFill>
            <a:schemeClr val="lt1"/>
          </a:solidFill>
          <a:ln cap="flat" cmpd="sng" w="715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Salesforce Sans"/>
              <a:ea typeface="Salesforce Sans"/>
              <a:cs typeface="Salesforce Sans"/>
              <a:sym typeface="Salesforce Sans"/>
            </a:endParaRPr>
          </a:p>
        </p:txBody>
      </p:sp>
      <p:sp>
        <p:nvSpPr>
          <p:cNvPr id="67" name="Google Shape;67;p14"/>
          <p:cNvSpPr txBox="1"/>
          <p:nvPr>
            <p:ph idx="4294967295" type="title"/>
          </p:nvPr>
        </p:nvSpPr>
        <p:spPr>
          <a:xfrm>
            <a:off x="2239727" y="1944731"/>
            <a:ext cx="3858600" cy="113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Einstein,</a:t>
            </a:r>
            <a:r>
              <a:rPr lang="en"/>
              <a:t> what’s the smartest way to get you to our customers?</a:t>
            </a:r>
            <a:endParaRPr/>
          </a:p>
        </p:txBody>
      </p:sp>
      <p:sp>
        <p:nvSpPr>
          <p:cNvPr id="68" name="Google Shape;68;p14"/>
          <p:cNvSpPr txBox="1"/>
          <p:nvPr>
            <p:ph idx="4294967295" type="title"/>
          </p:nvPr>
        </p:nvSpPr>
        <p:spPr>
          <a:xfrm>
            <a:off x="2191021" y="2237119"/>
            <a:ext cx="4394400" cy="113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Employee Agents custom prompt edition #se-edition</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idx="2" type="subTitle"/>
          </p:nvPr>
        </p:nvSpPr>
        <p:spPr>
          <a:xfrm>
            <a:off x="324209" y="3626086"/>
            <a:ext cx="4080900" cy="125700"/>
          </a:xfrm>
          <a:prstGeom prst="rect">
            <a:avLst/>
          </a:prstGeom>
        </p:spPr>
        <p:txBody>
          <a:bodyPr anchorCtr="0" anchor="b" bIns="0" lIns="0" spcFirstLastPara="1" rIns="0" wrap="square" tIns="0">
            <a:normAutofit/>
          </a:bodyPr>
          <a:lstStyle/>
          <a:p>
            <a:pPr indent="0" lvl="0" marL="0" rtl="0" algn="l">
              <a:spcBef>
                <a:spcPts val="0"/>
              </a:spcBef>
              <a:spcAft>
                <a:spcPts val="200"/>
              </a:spcAft>
              <a:buNone/>
            </a:pPr>
            <a:r>
              <a:t/>
            </a:r>
            <a:endParaRPr/>
          </a:p>
        </p:txBody>
      </p:sp>
      <p:sp>
        <p:nvSpPr>
          <p:cNvPr id="176" name="Google Shape;176;p23"/>
          <p:cNvSpPr txBox="1"/>
          <p:nvPr>
            <p:ph idx="4294967295" type="title"/>
          </p:nvPr>
        </p:nvSpPr>
        <p:spPr>
          <a:xfrm>
            <a:off x="247002" y="972478"/>
            <a:ext cx="3858600" cy="96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Short Description</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Quickly show a summary in a tab without the need for a prompt </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t/>
            </a:r>
            <a:endParaRPr sz="1200">
              <a:latin typeface="Salesforce Sans Light"/>
              <a:ea typeface="Salesforce Sans Light"/>
              <a:cs typeface="Salesforce Sans Light"/>
              <a:sym typeface="Salesforce Sans Light"/>
            </a:endParaRPr>
          </a:p>
        </p:txBody>
      </p:sp>
      <p:sp>
        <p:nvSpPr>
          <p:cNvPr id="177" name="Google Shape;177;p23"/>
          <p:cNvSpPr txBox="1"/>
          <p:nvPr>
            <p:ph idx="4294967295" type="title"/>
          </p:nvPr>
        </p:nvSpPr>
        <p:spPr>
          <a:xfrm>
            <a:off x="4690184" y="820763"/>
            <a:ext cx="3858600" cy="115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How to build it (Example in German)</a:t>
            </a:r>
            <a:endParaRPr sz="1400"/>
          </a:p>
          <a:p>
            <a:pPr indent="-241300" lvl="0" marL="342900" rtl="0" algn="l">
              <a:spcBef>
                <a:spcPts val="0"/>
              </a:spcBef>
              <a:spcAft>
                <a:spcPts val="0"/>
              </a:spcAft>
              <a:buSzPts val="1200"/>
              <a:buFont typeface="Salesforce Sans Light"/>
              <a:buChar char="●"/>
            </a:pPr>
            <a:r>
              <a:rPr lang="en" sz="1200">
                <a:latin typeface="Salesforce Sans Light"/>
                <a:ea typeface="Salesforce Sans Light"/>
                <a:cs typeface="Salesforce Sans Light"/>
                <a:sym typeface="Salesforce Sans Light"/>
              </a:rPr>
              <a:t>Create </a:t>
            </a:r>
            <a:r>
              <a:rPr lang="en" sz="1200" u="sng">
                <a:solidFill>
                  <a:schemeClr val="hlink"/>
                </a:solidFill>
                <a:latin typeface="Salesforce Sans Light"/>
                <a:ea typeface="Salesforce Sans Light"/>
                <a:cs typeface="Salesforce Sans Light"/>
                <a:sym typeface="Salesforce Sans Light"/>
                <a:hlinkClick r:id="rId3"/>
              </a:rPr>
              <a:t>Prompt</a:t>
            </a:r>
            <a:r>
              <a:rPr lang="en" sz="1200">
                <a:latin typeface="Salesforce Sans Light"/>
                <a:ea typeface="Salesforce Sans Light"/>
                <a:cs typeface="Salesforce Sans Light"/>
                <a:sym typeface="Salesforce Sans Light"/>
              </a:rPr>
              <a:t> </a:t>
            </a:r>
            <a:endParaRPr sz="1200">
              <a:latin typeface="Salesforce Sans Light"/>
              <a:ea typeface="Salesforce Sans Light"/>
              <a:cs typeface="Salesforce Sans Light"/>
              <a:sym typeface="Salesforce Sans Light"/>
            </a:endParaRPr>
          </a:p>
          <a:p>
            <a:pPr indent="-241300" lvl="0" marL="342900" rtl="0" algn="l">
              <a:spcBef>
                <a:spcPts val="0"/>
              </a:spcBef>
              <a:spcAft>
                <a:spcPts val="0"/>
              </a:spcAft>
              <a:buSzPts val="1200"/>
              <a:buFont typeface="Salesforce Sans Light"/>
              <a:buChar char="●"/>
            </a:pPr>
            <a:r>
              <a:rPr lang="en" sz="1200">
                <a:latin typeface="Salesforce Sans Light"/>
                <a:ea typeface="Salesforce Sans Light"/>
                <a:cs typeface="Salesforce Sans Light"/>
                <a:sym typeface="Salesforce Sans Light"/>
              </a:rPr>
              <a:t>Create a </a:t>
            </a:r>
            <a:r>
              <a:rPr lang="en" sz="1200" u="sng">
                <a:solidFill>
                  <a:schemeClr val="hlink"/>
                </a:solidFill>
                <a:latin typeface="Salesforce Sans Light"/>
                <a:ea typeface="Salesforce Sans Light"/>
                <a:cs typeface="Salesforce Sans Light"/>
                <a:sym typeface="Salesforce Sans Light"/>
                <a:hlinkClick r:id="rId4"/>
              </a:rPr>
              <a:t>Flow</a:t>
            </a:r>
            <a:r>
              <a:rPr lang="en" sz="1200">
                <a:latin typeface="Salesforce Sans Light"/>
                <a:ea typeface="Salesforce Sans Light"/>
                <a:cs typeface="Salesforce Sans Light"/>
                <a:sym typeface="Salesforce Sans Light"/>
              </a:rPr>
              <a:t> to retrieve closed Opportunities</a:t>
            </a:r>
            <a:endParaRPr sz="1200">
              <a:latin typeface="Salesforce Sans Light"/>
              <a:ea typeface="Salesforce Sans Light"/>
              <a:cs typeface="Salesforce Sans Light"/>
              <a:sym typeface="Salesforce Sans Light"/>
            </a:endParaRPr>
          </a:p>
          <a:p>
            <a:pPr indent="-241300" lvl="0" marL="342900" rtl="0" algn="l">
              <a:spcBef>
                <a:spcPts val="0"/>
              </a:spcBef>
              <a:spcAft>
                <a:spcPts val="0"/>
              </a:spcAft>
              <a:buSzPts val="1200"/>
              <a:buFont typeface="Salesforce Sans Light"/>
              <a:buChar char="●"/>
            </a:pPr>
            <a:r>
              <a:rPr lang="en" sz="1200">
                <a:latin typeface="Salesforce Sans Light"/>
                <a:ea typeface="Salesforce Sans Light"/>
                <a:cs typeface="Salesforce Sans Light"/>
                <a:sym typeface="Salesforce Sans Light"/>
              </a:rPr>
              <a:t>Create a </a:t>
            </a:r>
            <a:r>
              <a:rPr lang="en" sz="1200" u="sng">
                <a:solidFill>
                  <a:schemeClr val="hlink"/>
                </a:solidFill>
                <a:latin typeface="Salesforce Sans Light"/>
                <a:ea typeface="Salesforce Sans Light"/>
                <a:cs typeface="Salesforce Sans Light"/>
                <a:sym typeface="Salesforce Sans Light"/>
                <a:hlinkClick r:id="rId5"/>
              </a:rPr>
              <a:t>Screenflow</a:t>
            </a:r>
            <a:r>
              <a:rPr lang="en" sz="1200">
                <a:latin typeface="Salesforce Sans Light"/>
                <a:ea typeface="Salesforce Sans Light"/>
                <a:cs typeface="Salesforce Sans Light"/>
                <a:sym typeface="Salesforce Sans Light"/>
              </a:rPr>
              <a:t> and place it on Account Page (also create an extra tab)</a:t>
            </a:r>
            <a:endParaRPr sz="1200">
              <a:latin typeface="Salesforce Sans Light"/>
              <a:ea typeface="Salesforce Sans Light"/>
              <a:cs typeface="Salesforce Sans Light"/>
              <a:sym typeface="Salesforce Sans Light"/>
            </a:endParaRPr>
          </a:p>
        </p:txBody>
      </p:sp>
      <p:pic>
        <p:nvPicPr>
          <p:cNvPr id="178" name="Google Shape;178;p23"/>
          <p:cNvPicPr preferRelativeResize="0"/>
          <p:nvPr/>
        </p:nvPicPr>
        <p:blipFill>
          <a:blip r:embed="rId6">
            <a:alphaModFix/>
          </a:blip>
          <a:stretch>
            <a:fillRect/>
          </a:stretch>
        </p:blipFill>
        <p:spPr>
          <a:xfrm>
            <a:off x="114330" y="2689894"/>
            <a:ext cx="3724820" cy="2526244"/>
          </a:xfrm>
          <a:prstGeom prst="rect">
            <a:avLst/>
          </a:prstGeom>
          <a:noFill/>
          <a:ln>
            <a:noFill/>
          </a:ln>
        </p:spPr>
      </p:pic>
      <p:pic>
        <p:nvPicPr>
          <p:cNvPr id="179" name="Google Shape;179;p23"/>
          <p:cNvPicPr preferRelativeResize="0"/>
          <p:nvPr/>
        </p:nvPicPr>
        <p:blipFill>
          <a:blip r:embed="rId7">
            <a:alphaModFix/>
          </a:blip>
          <a:stretch>
            <a:fillRect/>
          </a:stretch>
        </p:blipFill>
        <p:spPr>
          <a:xfrm>
            <a:off x="4409994" y="2740294"/>
            <a:ext cx="4870211" cy="1683647"/>
          </a:xfrm>
          <a:prstGeom prst="rect">
            <a:avLst/>
          </a:prstGeom>
          <a:noFill/>
          <a:ln>
            <a:noFill/>
          </a:ln>
        </p:spPr>
      </p:pic>
      <p:sp>
        <p:nvSpPr>
          <p:cNvPr id="180" name="Google Shape;180;p23"/>
          <p:cNvSpPr txBox="1"/>
          <p:nvPr>
            <p:ph idx="4294967295" type="title"/>
          </p:nvPr>
        </p:nvSpPr>
        <p:spPr>
          <a:xfrm>
            <a:off x="185092" y="107004"/>
            <a:ext cx="7573500" cy="7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32D60"/>
                </a:solidFill>
              </a:rPr>
              <a:t>Exec view on Account</a:t>
            </a:r>
            <a:endParaRPr>
              <a:solidFill>
                <a:srgbClr val="032D60"/>
              </a:solidFill>
            </a:endParaRPr>
          </a:p>
          <a:p>
            <a:pPr indent="0" lvl="0" marL="0" rtl="0" algn="l">
              <a:spcBef>
                <a:spcPts val="0"/>
              </a:spcBef>
              <a:spcAft>
                <a:spcPts val="0"/>
              </a:spcAft>
              <a:buNone/>
            </a:pPr>
            <a:r>
              <a:rPr lang="en" sz="1200"/>
              <a:t>Ansprechpartner: Steve Tsoukalas </a:t>
            </a:r>
            <a:r>
              <a:rPr lang="en" sz="1200" u="sng">
                <a:solidFill>
                  <a:schemeClr val="hlink"/>
                </a:solidFill>
                <a:hlinkClick r:id="rId8"/>
              </a:rPr>
              <a:t>admin@sleinstein24.demo</a:t>
            </a:r>
            <a:r>
              <a:rPr lang="en" sz="1200"/>
              <a:t>, salesforce1 </a:t>
            </a:r>
            <a:endParaRPr>
              <a:solidFill>
                <a:srgbClr val="032D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4294967295" type="title"/>
          </p:nvPr>
        </p:nvSpPr>
        <p:spPr>
          <a:xfrm>
            <a:off x="185092" y="107004"/>
            <a:ext cx="7573500" cy="78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32D60"/>
                </a:solidFill>
              </a:rPr>
              <a:t>Custom Build Prompt Library </a:t>
            </a:r>
            <a:endParaRPr>
              <a:solidFill>
                <a:srgbClr val="032D60"/>
              </a:solidFill>
            </a:endParaRPr>
          </a:p>
        </p:txBody>
      </p:sp>
      <p:sp>
        <p:nvSpPr>
          <p:cNvPr id="74" name="Google Shape;74;p15"/>
          <p:cNvSpPr txBox="1"/>
          <p:nvPr>
            <p:ph idx="4294967295" type="title"/>
          </p:nvPr>
        </p:nvSpPr>
        <p:spPr>
          <a:xfrm>
            <a:off x="185092" y="1427231"/>
            <a:ext cx="5496300" cy="231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u="sng">
                <a:solidFill>
                  <a:schemeClr val="hlink"/>
                </a:solidFill>
                <a:hlinkClick action="ppaction://hlinkshowjump?jump=nextslide"/>
              </a:rPr>
              <a:t>Plan my day </a:t>
            </a:r>
            <a:endParaRPr sz="1400"/>
          </a:p>
          <a:p>
            <a:pPr indent="0" lvl="0" marL="0" rtl="0" algn="l">
              <a:spcBef>
                <a:spcPts val="0"/>
              </a:spcBef>
              <a:spcAft>
                <a:spcPts val="0"/>
              </a:spcAft>
              <a:buNone/>
            </a:pPr>
            <a:r>
              <a:rPr lang="en" sz="1400" u="sng">
                <a:solidFill>
                  <a:schemeClr val="hlink"/>
                </a:solidFill>
                <a:hlinkClick action="ppaction://hlinksldjump" r:id="rId3"/>
              </a:rPr>
              <a:t>Account Research</a:t>
            </a:r>
            <a:endParaRPr sz="1400"/>
          </a:p>
          <a:p>
            <a:pPr indent="0" lvl="0" marL="0" rtl="0" algn="l">
              <a:spcBef>
                <a:spcPts val="0"/>
              </a:spcBef>
              <a:spcAft>
                <a:spcPts val="0"/>
              </a:spcAft>
              <a:buNone/>
            </a:pPr>
            <a:r>
              <a:rPr lang="en" sz="1400" u="sng">
                <a:solidFill>
                  <a:schemeClr val="hlink"/>
                </a:solidFill>
                <a:hlinkClick action="ppaction://hlinksldjump" r:id="rId4"/>
              </a:rPr>
              <a:t>Sales Methodology focussed Oppty Coach</a:t>
            </a:r>
            <a:endParaRPr sz="1400"/>
          </a:p>
          <a:p>
            <a:pPr indent="0" lvl="0" marL="0" rtl="0" algn="l">
              <a:spcBef>
                <a:spcPts val="0"/>
              </a:spcBef>
              <a:spcAft>
                <a:spcPts val="0"/>
              </a:spcAft>
              <a:buNone/>
            </a:pPr>
            <a:r>
              <a:rPr lang="en" sz="1400" u="sng">
                <a:solidFill>
                  <a:schemeClr val="hlink"/>
                </a:solidFill>
                <a:hlinkClick action="ppaction://hlinksldjump" r:id="rId5"/>
              </a:rPr>
              <a:t>Create Service Summary</a:t>
            </a:r>
            <a:endParaRPr sz="500"/>
          </a:p>
          <a:p>
            <a:pPr indent="0" lvl="0" marL="0" rtl="0" algn="l">
              <a:spcBef>
                <a:spcPts val="0"/>
              </a:spcBef>
              <a:spcAft>
                <a:spcPts val="0"/>
              </a:spcAft>
              <a:buNone/>
            </a:pPr>
            <a:r>
              <a:rPr lang="en" sz="1400" u="sng">
                <a:solidFill>
                  <a:schemeClr val="hlink"/>
                </a:solidFill>
                <a:hlinkClick action="ppaction://hlinksldjump" r:id="rId6"/>
              </a:rPr>
              <a:t>Visit Report with Voice Transcript and Actions </a:t>
            </a:r>
            <a:endParaRPr sz="500"/>
          </a:p>
          <a:p>
            <a:pPr indent="0" lvl="0" marL="0" rtl="0" algn="l">
              <a:spcBef>
                <a:spcPts val="0"/>
              </a:spcBef>
              <a:spcAft>
                <a:spcPts val="0"/>
              </a:spcAft>
              <a:buNone/>
            </a:pPr>
            <a:r>
              <a:rPr lang="en" sz="1400" u="sng">
                <a:solidFill>
                  <a:schemeClr val="hlink"/>
                </a:solidFill>
                <a:hlinkClick action="ppaction://hlinksldjump" r:id="rId7"/>
              </a:rPr>
              <a:t>Exec View on Account</a:t>
            </a:r>
            <a:endParaRPr sz="500"/>
          </a:p>
          <a:p>
            <a:pPr indent="0" lvl="0" marL="0" rtl="0" algn="l">
              <a:spcBef>
                <a:spcPts val="0"/>
              </a:spcBef>
              <a:spcAft>
                <a:spcPts val="0"/>
              </a:spcAft>
              <a:buNone/>
            </a:pPr>
            <a:r>
              <a:rPr lang="en" sz="1400" u="sng">
                <a:solidFill>
                  <a:schemeClr val="hlink"/>
                </a:solidFill>
                <a:hlinkClick action="ppaction://hlinksldjump" r:id="rId8"/>
              </a:rPr>
              <a:t>Einstein DQ Inspector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75" name="Google Shape;75;p15"/>
          <p:cNvPicPr preferRelativeResize="0"/>
          <p:nvPr/>
        </p:nvPicPr>
        <p:blipFill>
          <a:blip r:embed="rId9">
            <a:alphaModFix/>
          </a:blip>
          <a:stretch>
            <a:fillRect/>
          </a:stretch>
        </p:blipFill>
        <p:spPr>
          <a:xfrm flipH="1">
            <a:off x="7039501" y="3039000"/>
            <a:ext cx="2104499" cy="2104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4294967295" type="title"/>
          </p:nvPr>
        </p:nvSpPr>
        <p:spPr>
          <a:xfrm>
            <a:off x="185092" y="107004"/>
            <a:ext cx="7573500" cy="7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32D60"/>
                </a:solidFill>
              </a:rPr>
              <a:t>Plan my day</a:t>
            </a:r>
            <a:endParaRPr>
              <a:solidFill>
                <a:srgbClr val="032D60"/>
              </a:solidFill>
            </a:endParaRPr>
          </a:p>
          <a:p>
            <a:pPr indent="0" lvl="0" marL="0" rtl="0" algn="l">
              <a:spcBef>
                <a:spcPts val="0"/>
              </a:spcBef>
              <a:spcAft>
                <a:spcPts val="0"/>
              </a:spcAft>
              <a:buNone/>
            </a:pPr>
            <a:r>
              <a:rPr lang="en" sz="1200">
                <a:solidFill>
                  <a:srgbClr val="032D60"/>
                </a:solidFill>
              </a:rPr>
              <a:t>Ansprechpartnerin: Bettina van der Stelt</a:t>
            </a:r>
            <a:endParaRPr sz="1200">
              <a:solidFill>
                <a:srgbClr val="032D60"/>
              </a:solidFill>
            </a:endParaRPr>
          </a:p>
        </p:txBody>
      </p:sp>
      <p:sp>
        <p:nvSpPr>
          <p:cNvPr id="81" name="Google Shape;81;p16"/>
          <p:cNvSpPr txBox="1"/>
          <p:nvPr>
            <p:ph idx="4294967295" type="title"/>
          </p:nvPr>
        </p:nvSpPr>
        <p:spPr>
          <a:xfrm>
            <a:off x="4933679" y="893381"/>
            <a:ext cx="3858600" cy="171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Short Description</a:t>
            </a:r>
            <a:endParaRPr sz="1400"/>
          </a:p>
          <a:p>
            <a:pPr indent="0" lvl="0" marL="0" rtl="0" algn="l">
              <a:spcBef>
                <a:spcPts val="0"/>
              </a:spcBef>
              <a:spcAft>
                <a:spcPts val="0"/>
              </a:spcAft>
              <a:buNone/>
            </a:pPr>
            <a:r>
              <a:rPr lang="en" sz="1100">
                <a:latin typeface="Salesforce Sans Light"/>
                <a:ea typeface="Salesforce Sans Light"/>
                <a:cs typeface="Salesforce Sans Light"/>
                <a:sym typeface="Salesforce Sans Light"/>
              </a:rPr>
              <a:t>Start in the day right! Ask Einstein to plan your day, getting an instant overview about: </a:t>
            </a:r>
            <a:endParaRPr sz="1100">
              <a:latin typeface="Salesforce Sans Light"/>
              <a:ea typeface="Salesforce Sans Light"/>
              <a:cs typeface="Salesforce Sans Light"/>
              <a:sym typeface="Salesforce Sans Light"/>
            </a:endParaRPr>
          </a:p>
          <a:p>
            <a:pPr indent="-227965" lvl="0" marL="342900" rtl="0" algn="l">
              <a:spcBef>
                <a:spcPts val="0"/>
              </a:spcBef>
              <a:spcAft>
                <a:spcPts val="0"/>
              </a:spcAft>
              <a:buSzPct val="100000"/>
              <a:buFont typeface="Salesforce Sans Light"/>
              <a:buChar char="-"/>
            </a:pPr>
            <a:r>
              <a:rPr lang="en" sz="1100">
                <a:latin typeface="Salesforce Sans Light"/>
                <a:ea typeface="Salesforce Sans Light"/>
                <a:cs typeface="Salesforce Sans Light"/>
                <a:sym typeface="Salesforce Sans Light"/>
              </a:rPr>
              <a:t>scheduled events</a:t>
            </a:r>
            <a:endParaRPr sz="1100">
              <a:latin typeface="Salesforce Sans Light"/>
              <a:ea typeface="Salesforce Sans Light"/>
              <a:cs typeface="Salesforce Sans Light"/>
              <a:sym typeface="Salesforce Sans Light"/>
            </a:endParaRPr>
          </a:p>
          <a:p>
            <a:pPr indent="-227965" lvl="0" marL="342900" rtl="0" algn="l">
              <a:spcBef>
                <a:spcPts val="0"/>
              </a:spcBef>
              <a:spcAft>
                <a:spcPts val="0"/>
              </a:spcAft>
              <a:buSzPct val="100000"/>
              <a:buFont typeface="Salesforce Sans Light"/>
              <a:buChar char="-"/>
            </a:pPr>
            <a:r>
              <a:rPr lang="en" sz="1100">
                <a:latin typeface="Salesforce Sans Light"/>
                <a:ea typeface="Salesforce Sans Light"/>
                <a:cs typeface="Salesforce Sans Light"/>
                <a:sym typeface="Salesforce Sans Light"/>
              </a:rPr>
              <a:t>top leads</a:t>
            </a:r>
            <a:endParaRPr sz="1100">
              <a:latin typeface="Salesforce Sans Light"/>
              <a:ea typeface="Salesforce Sans Light"/>
              <a:cs typeface="Salesforce Sans Light"/>
              <a:sym typeface="Salesforce Sans Light"/>
            </a:endParaRPr>
          </a:p>
          <a:p>
            <a:pPr indent="-227965" lvl="0" marL="342900" rtl="0" algn="l">
              <a:spcBef>
                <a:spcPts val="0"/>
              </a:spcBef>
              <a:spcAft>
                <a:spcPts val="0"/>
              </a:spcAft>
              <a:buSzPct val="100000"/>
              <a:buFont typeface="Salesforce Sans Light"/>
              <a:buChar char="-"/>
            </a:pPr>
            <a:r>
              <a:rPr lang="en" sz="1100">
                <a:latin typeface="Salesforce Sans Light"/>
                <a:ea typeface="Salesforce Sans Light"/>
                <a:cs typeface="Salesforce Sans Light"/>
                <a:sym typeface="Salesforce Sans Light"/>
              </a:rPr>
              <a:t>top opportunity </a:t>
            </a:r>
            <a:endParaRPr sz="1100">
              <a:latin typeface="Salesforce Sans Light"/>
              <a:ea typeface="Salesforce Sans Light"/>
              <a:cs typeface="Salesforce Sans Light"/>
              <a:sym typeface="Salesforce Sans Light"/>
            </a:endParaRPr>
          </a:p>
          <a:p>
            <a:pPr indent="-227965" lvl="0" marL="342900" rtl="0" algn="l">
              <a:spcBef>
                <a:spcPts val="0"/>
              </a:spcBef>
              <a:spcAft>
                <a:spcPts val="0"/>
              </a:spcAft>
              <a:buSzPct val="100000"/>
              <a:buFont typeface="Salesforce Sans Light"/>
              <a:buChar char="-"/>
            </a:pPr>
            <a:r>
              <a:rPr lang="en" sz="1100">
                <a:latin typeface="Salesforce Sans Light"/>
                <a:ea typeface="Salesforce Sans Light"/>
                <a:cs typeface="Salesforce Sans Light"/>
                <a:sym typeface="Salesforce Sans Light"/>
              </a:rPr>
              <a:t>tasks &amp; follow ups</a:t>
            </a:r>
            <a:endParaRPr sz="11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100">
                <a:latin typeface="Salesforce Sans Light"/>
                <a:ea typeface="Salesforce Sans Light"/>
                <a:cs typeface="Salesforce Sans Light"/>
                <a:sym typeface="Salesforce Sans Light"/>
              </a:rPr>
              <a:t>Simplifying where to actually focus on right at the beginning of the day! </a:t>
            </a:r>
            <a:r>
              <a:rPr i="1" lang="en" sz="1100">
                <a:latin typeface="Salesforce Sans Light"/>
                <a:ea typeface="Salesforce Sans Light"/>
                <a:cs typeface="Salesforce Sans Light"/>
                <a:sym typeface="Salesforce Sans Light"/>
              </a:rPr>
              <a:t>Maybe followed by the standard action ‘create close plan’ to get started step-by-step.</a:t>
            </a:r>
            <a:endParaRPr i="1" sz="1100">
              <a:latin typeface="Salesforce Sans Light"/>
              <a:ea typeface="Salesforce Sans Light"/>
              <a:cs typeface="Salesforce Sans Light"/>
              <a:sym typeface="Salesforce Sans Light"/>
            </a:endParaRPr>
          </a:p>
        </p:txBody>
      </p:sp>
      <p:sp>
        <p:nvSpPr>
          <p:cNvPr id="82" name="Google Shape;82;p16"/>
          <p:cNvSpPr txBox="1"/>
          <p:nvPr>
            <p:ph idx="4294967295" type="title"/>
          </p:nvPr>
        </p:nvSpPr>
        <p:spPr>
          <a:xfrm>
            <a:off x="5009430" y="2817544"/>
            <a:ext cx="3858600" cy="65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How to build it? </a:t>
            </a:r>
            <a:endParaRPr sz="1400"/>
          </a:p>
          <a:p>
            <a:pPr indent="0" lvl="0" marL="0" rtl="0" algn="l">
              <a:spcBef>
                <a:spcPts val="0"/>
              </a:spcBef>
              <a:spcAft>
                <a:spcPts val="0"/>
              </a:spcAft>
              <a:buNone/>
            </a:pPr>
            <a:r>
              <a:rPr lang="en" sz="1100">
                <a:latin typeface="Salesforce Sans Light"/>
                <a:ea typeface="Salesforce Sans Light"/>
                <a:cs typeface="Salesforce Sans Light"/>
                <a:sym typeface="Salesforce Sans Light"/>
              </a:rPr>
              <a:t>Please find full prompt in speaker note &amp; detailed screenshots of all flows etc. beneath</a:t>
            </a:r>
            <a:endParaRPr sz="1100">
              <a:latin typeface="Salesforce Sans Light"/>
              <a:ea typeface="Salesforce Sans Light"/>
              <a:cs typeface="Salesforce Sans Light"/>
              <a:sym typeface="Salesforce Sans Light"/>
            </a:endParaRPr>
          </a:p>
        </p:txBody>
      </p:sp>
      <p:sp>
        <p:nvSpPr>
          <p:cNvPr id="83" name="Google Shape;83;p16"/>
          <p:cNvSpPr txBox="1"/>
          <p:nvPr>
            <p:ph idx="4294967295" type="title"/>
          </p:nvPr>
        </p:nvSpPr>
        <p:spPr>
          <a:xfrm>
            <a:off x="185092" y="893381"/>
            <a:ext cx="38586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Overview</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live screenshot</a:t>
            </a:r>
            <a:endParaRPr sz="1200">
              <a:latin typeface="Salesforce Sans Light"/>
              <a:ea typeface="Salesforce Sans Light"/>
              <a:cs typeface="Salesforce Sans Light"/>
              <a:sym typeface="Salesforce Sans Light"/>
            </a:endParaRPr>
          </a:p>
        </p:txBody>
      </p:sp>
      <p:pic>
        <p:nvPicPr>
          <p:cNvPr id="84" name="Google Shape;84;p16"/>
          <p:cNvPicPr preferRelativeResize="0"/>
          <p:nvPr/>
        </p:nvPicPr>
        <p:blipFill>
          <a:blip r:embed="rId3">
            <a:alphaModFix/>
          </a:blip>
          <a:stretch>
            <a:fillRect/>
          </a:stretch>
        </p:blipFill>
        <p:spPr>
          <a:xfrm>
            <a:off x="185092" y="1461724"/>
            <a:ext cx="3810731" cy="3064539"/>
          </a:xfrm>
          <a:prstGeom prst="rect">
            <a:avLst/>
          </a:prstGeom>
          <a:noFill/>
          <a:ln>
            <a:noFill/>
          </a:ln>
          <a:effectLst>
            <a:outerShdw blurRad="42870" rotWithShape="0" algn="bl" dir="5400000" dist="14290">
              <a:srgbClr val="000000">
                <a:alpha val="50000"/>
              </a:srgbClr>
            </a:outerShdw>
          </a:effectLst>
        </p:spPr>
      </p:pic>
      <p:pic>
        <p:nvPicPr>
          <p:cNvPr id="85" name="Google Shape;85;p16"/>
          <p:cNvPicPr preferRelativeResize="0"/>
          <p:nvPr/>
        </p:nvPicPr>
        <p:blipFill>
          <a:blip r:embed="rId4">
            <a:alphaModFix/>
          </a:blip>
          <a:stretch>
            <a:fillRect/>
          </a:stretch>
        </p:blipFill>
        <p:spPr>
          <a:xfrm>
            <a:off x="2743652" y="2315044"/>
            <a:ext cx="3197399" cy="3197399"/>
          </a:xfrm>
          <a:prstGeom prst="rect">
            <a:avLst/>
          </a:prstGeom>
          <a:noFill/>
          <a:ln>
            <a:noFill/>
          </a:ln>
        </p:spPr>
      </p:pic>
      <p:pic>
        <p:nvPicPr>
          <p:cNvPr id="86" name="Google Shape;86;p16"/>
          <p:cNvPicPr preferRelativeResize="0"/>
          <p:nvPr/>
        </p:nvPicPr>
        <p:blipFill>
          <a:blip r:embed="rId5">
            <a:alphaModFix/>
          </a:blip>
          <a:stretch>
            <a:fillRect/>
          </a:stretch>
        </p:blipFill>
        <p:spPr>
          <a:xfrm>
            <a:off x="5398649" y="3625294"/>
            <a:ext cx="1281224" cy="786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idx="4294967295" type="title"/>
          </p:nvPr>
        </p:nvSpPr>
        <p:spPr>
          <a:xfrm>
            <a:off x="185092" y="107004"/>
            <a:ext cx="7573500" cy="78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32D60"/>
                </a:solidFill>
              </a:rPr>
              <a:t>Plan my day - detailed build Übersicht</a:t>
            </a:r>
            <a:endParaRPr>
              <a:solidFill>
                <a:srgbClr val="032D60"/>
              </a:solidFill>
            </a:endParaRPr>
          </a:p>
        </p:txBody>
      </p:sp>
      <p:sp>
        <p:nvSpPr>
          <p:cNvPr id="92" name="Google Shape;92;p17"/>
          <p:cNvSpPr txBox="1"/>
          <p:nvPr>
            <p:ph idx="4294967295" type="title"/>
          </p:nvPr>
        </p:nvSpPr>
        <p:spPr>
          <a:xfrm>
            <a:off x="133872" y="893381"/>
            <a:ext cx="1570800" cy="56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Flow - All user events</a:t>
            </a:r>
            <a:endParaRPr sz="800">
              <a:latin typeface="Salesforce Sans Light"/>
              <a:ea typeface="Salesforce Sans Light"/>
              <a:cs typeface="Salesforce Sans Light"/>
              <a:sym typeface="Salesforce Sans Light"/>
            </a:endParaRPr>
          </a:p>
        </p:txBody>
      </p:sp>
      <p:pic>
        <p:nvPicPr>
          <p:cNvPr id="93" name="Google Shape;93;p17"/>
          <p:cNvPicPr preferRelativeResize="0"/>
          <p:nvPr/>
        </p:nvPicPr>
        <p:blipFill>
          <a:blip r:embed="rId3">
            <a:alphaModFix/>
          </a:blip>
          <a:stretch>
            <a:fillRect/>
          </a:stretch>
        </p:blipFill>
        <p:spPr>
          <a:xfrm>
            <a:off x="346637" y="1427231"/>
            <a:ext cx="1125489" cy="690769"/>
          </a:xfrm>
          <a:prstGeom prst="rect">
            <a:avLst/>
          </a:prstGeom>
          <a:noFill/>
          <a:ln>
            <a:noFill/>
          </a:ln>
        </p:spPr>
      </p:pic>
      <p:sp>
        <p:nvSpPr>
          <p:cNvPr id="94" name="Google Shape;94;p17"/>
          <p:cNvSpPr txBox="1"/>
          <p:nvPr>
            <p:ph idx="4294967295" type="title"/>
          </p:nvPr>
        </p:nvSpPr>
        <p:spPr>
          <a:xfrm>
            <a:off x="1704556" y="893381"/>
            <a:ext cx="1570800" cy="56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Flow - All user tasks</a:t>
            </a:r>
            <a:endParaRPr sz="800">
              <a:latin typeface="Salesforce Sans Light"/>
              <a:ea typeface="Salesforce Sans Light"/>
              <a:cs typeface="Salesforce Sans Light"/>
              <a:sym typeface="Salesforce Sans Light"/>
            </a:endParaRPr>
          </a:p>
        </p:txBody>
      </p:sp>
      <p:sp>
        <p:nvSpPr>
          <p:cNvPr id="95" name="Google Shape;95;p17"/>
          <p:cNvSpPr txBox="1"/>
          <p:nvPr>
            <p:ph idx="4294967295" type="title"/>
          </p:nvPr>
        </p:nvSpPr>
        <p:spPr>
          <a:xfrm>
            <a:off x="3138592" y="893381"/>
            <a:ext cx="1879800" cy="56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Flow - All user oppties</a:t>
            </a:r>
            <a:endParaRPr sz="800">
              <a:latin typeface="Salesforce Sans Light"/>
              <a:ea typeface="Salesforce Sans Light"/>
              <a:cs typeface="Salesforce Sans Light"/>
              <a:sym typeface="Salesforce Sans Light"/>
            </a:endParaRPr>
          </a:p>
        </p:txBody>
      </p:sp>
      <p:sp>
        <p:nvSpPr>
          <p:cNvPr id="96" name="Google Shape;96;p17"/>
          <p:cNvSpPr txBox="1"/>
          <p:nvPr>
            <p:ph idx="4294967295" type="title"/>
          </p:nvPr>
        </p:nvSpPr>
        <p:spPr>
          <a:xfrm>
            <a:off x="4821093" y="893381"/>
            <a:ext cx="1879800" cy="56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Flow - All user leads</a:t>
            </a:r>
            <a:endParaRPr sz="800">
              <a:latin typeface="Salesforce Sans Light"/>
              <a:ea typeface="Salesforce Sans Light"/>
              <a:cs typeface="Salesforce Sans Light"/>
              <a:sym typeface="Salesforce Sans Light"/>
            </a:endParaRPr>
          </a:p>
        </p:txBody>
      </p:sp>
      <p:sp>
        <p:nvSpPr>
          <p:cNvPr id="97" name="Google Shape;97;p17"/>
          <p:cNvSpPr txBox="1"/>
          <p:nvPr>
            <p:ph idx="4294967295" type="title"/>
          </p:nvPr>
        </p:nvSpPr>
        <p:spPr>
          <a:xfrm>
            <a:off x="6804910" y="893381"/>
            <a:ext cx="1879800" cy="56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Einstein custom action</a:t>
            </a:r>
            <a:endParaRPr sz="800">
              <a:latin typeface="Salesforce Sans Light"/>
              <a:ea typeface="Salesforce Sans Light"/>
              <a:cs typeface="Salesforce Sans Light"/>
              <a:sym typeface="Salesforce Sans Light"/>
            </a:endParaRPr>
          </a:p>
        </p:txBody>
      </p:sp>
      <p:cxnSp>
        <p:nvCxnSpPr>
          <p:cNvPr id="98" name="Google Shape;98;p17"/>
          <p:cNvCxnSpPr/>
          <p:nvPr/>
        </p:nvCxnSpPr>
        <p:spPr>
          <a:xfrm flipH="1">
            <a:off x="1692856" y="1476858"/>
            <a:ext cx="11700" cy="3564300"/>
          </a:xfrm>
          <a:prstGeom prst="straightConnector1">
            <a:avLst/>
          </a:prstGeom>
          <a:noFill/>
          <a:ln cap="flat" cmpd="sng" w="7150">
            <a:solidFill>
              <a:srgbClr val="003366"/>
            </a:solidFill>
            <a:prstDash val="solid"/>
            <a:round/>
            <a:headEnd len="med" w="med" type="none"/>
            <a:tailEnd len="med" w="med" type="none"/>
          </a:ln>
        </p:spPr>
      </p:cxnSp>
      <p:cxnSp>
        <p:nvCxnSpPr>
          <p:cNvPr id="99" name="Google Shape;99;p17"/>
          <p:cNvCxnSpPr/>
          <p:nvPr/>
        </p:nvCxnSpPr>
        <p:spPr>
          <a:xfrm flipH="1">
            <a:off x="3126892" y="1476858"/>
            <a:ext cx="11700" cy="3564300"/>
          </a:xfrm>
          <a:prstGeom prst="straightConnector1">
            <a:avLst/>
          </a:prstGeom>
          <a:noFill/>
          <a:ln cap="flat" cmpd="sng" w="7150">
            <a:solidFill>
              <a:srgbClr val="003366"/>
            </a:solidFill>
            <a:prstDash val="solid"/>
            <a:round/>
            <a:headEnd len="med" w="med" type="none"/>
            <a:tailEnd len="med" w="med" type="none"/>
          </a:ln>
        </p:spPr>
      </p:cxnSp>
      <p:cxnSp>
        <p:nvCxnSpPr>
          <p:cNvPr id="100" name="Google Shape;100;p17"/>
          <p:cNvCxnSpPr/>
          <p:nvPr/>
        </p:nvCxnSpPr>
        <p:spPr>
          <a:xfrm flipH="1">
            <a:off x="4705491" y="1427231"/>
            <a:ext cx="11700" cy="3564300"/>
          </a:xfrm>
          <a:prstGeom prst="straightConnector1">
            <a:avLst/>
          </a:prstGeom>
          <a:noFill/>
          <a:ln cap="flat" cmpd="sng" w="7150">
            <a:solidFill>
              <a:srgbClr val="003366"/>
            </a:solidFill>
            <a:prstDash val="solid"/>
            <a:round/>
            <a:headEnd len="med" w="med" type="none"/>
            <a:tailEnd len="med" w="med" type="none"/>
          </a:ln>
        </p:spPr>
      </p:cxnSp>
      <p:cxnSp>
        <p:nvCxnSpPr>
          <p:cNvPr id="101" name="Google Shape;101;p17"/>
          <p:cNvCxnSpPr/>
          <p:nvPr/>
        </p:nvCxnSpPr>
        <p:spPr>
          <a:xfrm flipH="1">
            <a:off x="6284090" y="1427231"/>
            <a:ext cx="11700" cy="3564300"/>
          </a:xfrm>
          <a:prstGeom prst="straightConnector1">
            <a:avLst/>
          </a:prstGeom>
          <a:noFill/>
          <a:ln cap="flat" cmpd="sng" w="7150">
            <a:solidFill>
              <a:srgbClr val="003366"/>
            </a:solidFill>
            <a:prstDash val="solid"/>
            <a:round/>
            <a:headEnd len="med" w="med" type="none"/>
            <a:tailEnd len="med" w="med" type="none"/>
          </a:ln>
        </p:spPr>
      </p:cxnSp>
      <p:pic>
        <p:nvPicPr>
          <p:cNvPr id="102" name="Google Shape;102;p17"/>
          <p:cNvPicPr preferRelativeResize="0"/>
          <p:nvPr/>
        </p:nvPicPr>
        <p:blipFill>
          <a:blip r:embed="rId4">
            <a:alphaModFix/>
          </a:blip>
          <a:stretch>
            <a:fillRect/>
          </a:stretch>
        </p:blipFill>
        <p:spPr>
          <a:xfrm>
            <a:off x="346843" y="2226375"/>
            <a:ext cx="1125489" cy="695187"/>
          </a:xfrm>
          <a:prstGeom prst="rect">
            <a:avLst/>
          </a:prstGeom>
          <a:noFill/>
          <a:ln>
            <a:noFill/>
          </a:ln>
        </p:spPr>
      </p:pic>
      <p:pic>
        <p:nvPicPr>
          <p:cNvPr id="103" name="Google Shape;103;p17"/>
          <p:cNvPicPr preferRelativeResize="0"/>
          <p:nvPr/>
        </p:nvPicPr>
        <p:blipFill>
          <a:blip r:embed="rId5">
            <a:alphaModFix/>
          </a:blip>
          <a:stretch>
            <a:fillRect/>
          </a:stretch>
        </p:blipFill>
        <p:spPr>
          <a:xfrm>
            <a:off x="346843" y="3029944"/>
            <a:ext cx="1125489" cy="635496"/>
          </a:xfrm>
          <a:prstGeom prst="rect">
            <a:avLst/>
          </a:prstGeom>
          <a:noFill/>
          <a:ln>
            <a:noFill/>
          </a:ln>
        </p:spPr>
      </p:pic>
      <p:pic>
        <p:nvPicPr>
          <p:cNvPr id="104" name="Google Shape;104;p17"/>
          <p:cNvPicPr preferRelativeResize="0"/>
          <p:nvPr/>
        </p:nvPicPr>
        <p:blipFill>
          <a:blip r:embed="rId6">
            <a:alphaModFix/>
          </a:blip>
          <a:stretch>
            <a:fillRect/>
          </a:stretch>
        </p:blipFill>
        <p:spPr>
          <a:xfrm>
            <a:off x="346843" y="3773813"/>
            <a:ext cx="1144653" cy="578474"/>
          </a:xfrm>
          <a:prstGeom prst="rect">
            <a:avLst/>
          </a:prstGeom>
          <a:noFill/>
          <a:ln>
            <a:noFill/>
          </a:ln>
        </p:spPr>
      </p:pic>
      <p:pic>
        <p:nvPicPr>
          <p:cNvPr id="105" name="Google Shape;105;p17"/>
          <p:cNvPicPr preferRelativeResize="0"/>
          <p:nvPr/>
        </p:nvPicPr>
        <p:blipFill>
          <a:blip r:embed="rId6">
            <a:alphaModFix/>
          </a:blip>
          <a:stretch>
            <a:fillRect/>
          </a:stretch>
        </p:blipFill>
        <p:spPr>
          <a:xfrm>
            <a:off x="346637" y="4519200"/>
            <a:ext cx="1125489" cy="568800"/>
          </a:xfrm>
          <a:prstGeom prst="rect">
            <a:avLst/>
          </a:prstGeom>
          <a:noFill/>
          <a:ln>
            <a:noFill/>
          </a:ln>
        </p:spPr>
      </p:pic>
      <p:pic>
        <p:nvPicPr>
          <p:cNvPr id="106" name="Google Shape;106;p17"/>
          <p:cNvPicPr preferRelativeResize="0"/>
          <p:nvPr/>
        </p:nvPicPr>
        <p:blipFill>
          <a:blip r:embed="rId7">
            <a:alphaModFix/>
          </a:blip>
          <a:stretch>
            <a:fillRect/>
          </a:stretch>
        </p:blipFill>
        <p:spPr>
          <a:xfrm>
            <a:off x="1907109" y="1450350"/>
            <a:ext cx="1016965" cy="644532"/>
          </a:xfrm>
          <a:prstGeom prst="rect">
            <a:avLst/>
          </a:prstGeom>
          <a:noFill/>
          <a:ln>
            <a:noFill/>
          </a:ln>
        </p:spPr>
      </p:pic>
      <p:pic>
        <p:nvPicPr>
          <p:cNvPr id="107" name="Google Shape;107;p17"/>
          <p:cNvPicPr preferRelativeResize="0"/>
          <p:nvPr/>
        </p:nvPicPr>
        <p:blipFill>
          <a:blip r:embed="rId8">
            <a:alphaModFix/>
          </a:blip>
          <a:stretch>
            <a:fillRect/>
          </a:stretch>
        </p:blipFill>
        <p:spPr>
          <a:xfrm>
            <a:off x="1925958" y="3051469"/>
            <a:ext cx="979277" cy="592443"/>
          </a:xfrm>
          <a:prstGeom prst="rect">
            <a:avLst/>
          </a:prstGeom>
          <a:noFill/>
          <a:ln>
            <a:noFill/>
          </a:ln>
        </p:spPr>
      </p:pic>
      <p:pic>
        <p:nvPicPr>
          <p:cNvPr id="108" name="Google Shape;108;p17"/>
          <p:cNvPicPr preferRelativeResize="0"/>
          <p:nvPr/>
        </p:nvPicPr>
        <p:blipFill>
          <a:blip r:embed="rId9">
            <a:alphaModFix/>
          </a:blip>
          <a:stretch>
            <a:fillRect/>
          </a:stretch>
        </p:blipFill>
        <p:spPr>
          <a:xfrm>
            <a:off x="1940558" y="4542647"/>
            <a:ext cx="950083" cy="521907"/>
          </a:xfrm>
          <a:prstGeom prst="rect">
            <a:avLst/>
          </a:prstGeom>
          <a:noFill/>
          <a:ln>
            <a:noFill/>
          </a:ln>
        </p:spPr>
      </p:pic>
      <p:pic>
        <p:nvPicPr>
          <p:cNvPr id="109" name="Google Shape;109;p17"/>
          <p:cNvPicPr preferRelativeResize="0"/>
          <p:nvPr/>
        </p:nvPicPr>
        <p:blipFill>
          <a:blip r:embed="rId10">
            <a:alphaModFix/>
          </a:blip>
          <a:stretch>
            <a:fillRect/>
          </a:stretch>
        </p:blipFill>
        <p:spPr>
          <a:xfrm>
            <a:off x="5016133" y="3061031"/>
            <a:ext cx="968755" cy="573318"/>
          </a:xfrm>
          <a:prstGeom prst="rect">
            <a:avLst/>
          </a:prstGeom>
          <a:noFill/>
          <a:ln>
            <a:noFill/>
          </a:ln>
        </p:spPr>
      </p:pic>
      <p:pic>
        <p:nvPicPr>
          <p:cNvPr id="110" name="Google Shape;110;p17"/>
          <p:cNvPicPr preferRelativeResize="0"/>
          <p:nvPr/>
        </p:nvPicPr>
        <p:blipFill>
          <a:blip r:embed="rId11">
            <a:alphaModFix/>
          </a:blip>
          <a:stretch>
            <a:fillRect/>
          </a:stretch>
        </p:blipFill>
        <p:spPr>
          <a:xfrm>
            <a:off x="5056879" y="1474313"/>
            <a:ext cx="887286" cy="596589"/>
          </a:xfrm>
          <a:prstGeom prst="rect">
            <a:avLst/>
          </a:prstGeom>
          <a:noFill/>
          <a:ln>
            <a:noFill/>
          </a:ln>
        </p:spPr>
      </p:pic>
      <p:pic>
        <p:nvPicPr>
          <p:cNvPr id="111" name="Google Shape;111;p17"/>
          <p:cNvPicPr preferRelativeResize="0"/>
          <p:nvPr/>
        </p:nvPicPr>
        <p:blipFill>
          <a:blip r:embed="rId12">
            <a:alphaModFix/>
          </a:blip>
          <a:stretch>
            <a:fillRect/>
          </a:stretch>
        </p:blipFill>
        <p:spPr>
          <a:xfrm>
            <a:off x="5032761" y="4527469"/>
            <a:ext cx="935511" cy="552262"/>
          </a:xfrm>
          <a:prstGeom prst="rect">
            <a:avLst/>
          </a:prstGeom>
          <a:noFill/>
          <a:ln>
            <a:noFill/>
          </a:ln>
        </p:spPr>
      </p:pic>
      <p:pic>
        <p:nvPicPr>
          <p:cNvPr id="112" name="Google Shape;112;p17"/>
          <p:cNvPicPr preferRelativeResize="0"/>
          <p:nvPr/>
        </p:nvPicPr>
        <p:blipFill>
          <a:blip r:embed="rId13">
            <a:alphaModFix/>
          </a:blip>
          <a:stretch>
            <a:fillRect/>
          </a:stretch>
        </p:blipFill>
        <p:spPr>
          <a:xfrm>
            <a:off x="3516916" y="1570106"/>
            <a:ext cx="887521" cy="601013"/>
          </a:xfrm>
          <a:prstGeom prst="rect">
            <a:avLst/>
          </a:prstGeom>
          <a:noFill/>
          <a:ln>
            <a:noFill/>
          </a:ln>
        </p:spPr>
      </p:pic>
      <p:pic>
        <p:nvPicPr>
          <p:cNvPr id="113" name="Google Shape;113;p17"/>
          <p:cNvPicPr preferRelativeResize="0"/>
          <p:nvPr/>
        </p:nvPicPr>
        <p:blipFill>
          <a:blip r:embed="rId14">
            <a:alphaModFix/>
          </a:blip>
          <a:stretch>
            <a:fillRect/>
          </a:stretch>
        </p:blipFill>
        <p:spPr>
          <a:xfrm>
            <a:off x="3405634" y="3021938"/>
            <a:ext cx="1110057" cy="651508"/>
          </a:xfrm>
          <a:prstGeom prst="rect">
            <a:avLst/>
          </a:prstGeom>
          <a:noFill/>
          <a:ln>
            <a:noFill/>
          </a:ln>
        </p:spPr>
      </p:pic>
      <p:pic>
        <p:nvPicPr>
          <p:cNvPr id="114" name="Google Shape;114;p17"/>
          <p:cNvPicPr preferRelativeResize="0"/>
          <p:nvPr/>
        </p:nvPicPr>
        <p:blipFill>
          <a:blip r:embed="rId15">
            <a:alphaModFix/>
          </a:blip>
          <a:stretch>
            <a:fillRect/>
          </a:stretch>
        </p:blipFill>
        <p:spPr>
          <a:xfrm>
            <a:off x="3518067" y="4524269"/>
            <a:ext cx="887286" cy="506039"/>
          </a:xfrm>
          <a:prstGeom prst="rect">
            <a:avLst/>
          </a:prstGeom>
          <a:noFill/>
          <a:ln>
            <a:noFill/>
          </a:ln>
        </p:spPr>
      </p:pic>
      <p:pic>
        <p:nvPicPr>
          <p:cNvPr id="115" name="Google Shape;115;p17"/>
          <p:cNvPicPr preferRelativeResize="0"/>
          <p:nvPr/>
        </p:nvPicPr>
        <p:blipFill>
          <a:blip r:embed="rId16">
            <a:alphaModFix/>
          </a:blip>
          <a:stretch>
            <a:fillRect/>
          </a:stretch>
        </p:blipFill>
        <p:spPr>
          <a:xfrm>
            <a:off x="919213" y="1059377"/>
            <a:ext cx="6735565" cy="3512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4294967295" type="title"/>
          </p:nvPr>
        </p:nvSpPr>
        <p:spPr>
          <a:xfrm>
            <a:off x="185092" y="107004"/>
            <a:ext cx="7573500" cy="7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32D60"/>
                </a:solidFill>
              </a:rPr>
              <a:t>Account Research</a:t>
            </a:r>
            <a:endParaRPr>
              <a:solidFill>
                <a:srgbClr val="032D60"/>
              </a:solidFill>
            </a:endParaRPr>
          </a:p>
          <a:p>
            <a:pPr indent="0" lvl="0" marL="0" rtl="0" algn="l">
              <a:spcBef>
                <a:spcPts val="0"/>
              </a:spcBef>
              <a:spcAft>
                <a:spcPts val="0"/>
              </a:spcAft>
              <a:buNone/>
            </a:pPr>
            <a:r>
              <a:rPr lang="en" sz="1200"/>
              <a:t>Ansprechpartner: Sebastian Ohrmann, </a:t>
            </a:r>
            <a:r>
              <a:rPr lang="en" sz="1200" u="sng">
                <a:solidFill>
                  <a:schemeClr val="hlink"/>
                </a:solidFill>
                <a:hlinkClick r:id="rId3"/>
              </a:rPr>
              <a:t>admin@salestechaiaug24.demo</a:t>
            </a:r>
            <a:r>
              <a:rPr lang="en" sz="1200"/>
              <a:t> (salesforce1)</a:t>
            </a:r>
            <a:endParaRPr>
              <a:solidFill>
                <a:srgbClr val="032D60"/>
              </a:solidFill>
            </a:endParaRPr>
          </a:p>
        </p:txBody>
      </p:sp>
      <p:sp>
        <p:nvSpPr>
          <p:cNvPr id="121" name="Google Shape;121;p18"/>
          <p:cNvSpPr txBox="1"/>
          <p:nvPr>
            <p:ph idx="4294967295" type="title"/>
          </p:nvPr>
        </p:nvSpPr>
        <p:spPr>
          <a:xfrm>
            <a:off x="247002" y="1026000"/>
            <a:ext cx="3858600" cy="96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Short Description</a:t>
            </a:r>
            <a:endParaRPr sz="1400"/>
          </a:p>
          <a:p>
            <a:pPr indent="-233680" lvl="0" marL="342900" rtl="0" algn="l">
              <a:spcBef>
                <a:spcPts val="0"/>
              </a:spcBef>
              <a:spcAft>
                <a:spcPts val="0"/>
              </a:spcAft>
              <a:buSzPct val="100000"/>
              <a:buFont typeface="Salesforce Sans Light"/>
              <a:buChar char="●"/>
            </a:pPr>
            <a:r>
              <a:rPr lang="en" sz="1200">
                <a:latin typeface="Salesforce Sans Light"/>
                <a:ea typeface="Salesforce Sans Light"/>
                <a:cs typeface="Salesforce Sans Light"/>
                <a:sym typeface="Salesforce Sans Light"/>
              </a:rPr>
              <a:t>Get data from external data provider Brave to show Sales relevant news articles for selected Account</a:t>
            </a:r>
            <a:endParaRPr sz="1200">
              <a:latin typeface="Salesforce Sans Light"/>
              <a:ea typeface="Salesforce Sans Light"/>
              <a:cs typeface="Salesforce Sans Light"/>
              <a:sym typeface="Salesforce Sans Light"/>
            </a:endParaRPr>
          </a:p>
          <a:p>
            <a:pPr indent="-233680" lvl="0" marL="342900" rtl="0" algn="l">
              <a:spcBef>
                <a:spcPts val="0"/>
              </a:spcBef>
              <a:spcAft>
                <a:spcPts val="0"/>
              </a:spcAft>
              <a:buSzPct val="100000"/>
              <a:buFont typeface="Salesforce Sans Light"/>
              <a:buChar char="●"/>
            </a:pPr>
            <a:r>
              <a:rPr lang="en" sz="1200">
                <a:latin typeface="Salesforce Sans Light"/>
                <a:ea typeface="Salesforce Sans Light"/>
                <a:cs typeface="Salesforce Sans Light"/>
                <a:sym typeface="Salesforce Sans Light"/>
              </a:rPr>
              <a:t>AI mentions competitors and suggests actions</a:t>
            </a:r>
            <a:endParaRPr sz="1200">
              <a:latin typeface="Salesforce Sans Light"/>
              <a:ea typeface="Salesforce Sans Light"/>
              <a:cs typeface="Salesforce Sans Light"/>
              <a:sym typeface="Salesforce Sans Light"/>
            </a:endParaRPr>
          </a:p>
        </p:txBody>
      </p:sp>
      <p:sp>
        <p:nvSpPr>
          <p:cNvPr id="122" name="Google Shape;122;p18"/>
          <p:cNvSpPr txBox="1"/>
          <p:nvPr>
            <p:ph idx="4294967295" type="title"/>
          </p:nvPr>
        </p:nvSpPr>
        <p:spPr>
          <a:xfrm>
            <a:off x="4656088" y="969300"/>
            <a:ext cx="3858600" cy="108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How to build it </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a:t>
            </a:r>
            <a:r>
              <a:rPr lang="en" sz="1200" u="sng">
                <a:solidFill>
                  <a:schemeClr val="hlink"/>
                </a:solidFill>
                <a:latin typeface="Salesforce Sans Light"/>
                <a:ea typeface="Salesforce Sans Light"/>
                <a:cs typeface="Salesforce Sans Light"/>
                <a:sym typeface="Salesforce Sans Light"/>
                <a:hlinkClick r:id="rId4"/>
              </a:rPr>
              <a:t>Prompt</a:t>
            </a:r>
            <a:r>
              <a:rPr lang="en" sz="1200">
                <a:latin typeface="Salesforce Sans Light"/>
                <a:ea typeface="Salesforce Sans Light"/>
                <a:cs typeface="Salesforce Sans Light"/>
                <a:sym typeface="Salesforce Sans Light"/>
              </a:rPr>
              <a:t> (see notes)</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a:t>
            </a:r>
            <a:r>
              <a:rPr lang="en" sz="1200" u="sng">
                <a:solidFill>
                  <a:schemeClr val="hlink"/>
                </a:solidFill>
                <a:latin typeface="Salesforce Sans Light"/>
                <a:ea typeface="Salesforce Sans Light"/>
                <a:cs typeface="Salesforce Sans Light"/>
                <a:sym typeface="Salesforce Sans Light"/>
                <a:hlinkClick r:id="rId5"/>
              </a:rPr>
              <a:t>Flow</a:t>
            </a:r>
            <a:r>
              <a:rPr lang="en" sz="1200">
                <a:latin typeface="Salesforce Sans Light"/>
                <a:ea typeface="Salesforce Sans Light"/>
                <a:cs typeface="Salesforce Sans Light"/>
                <a:sym typeface="Salesforce Sans Light"/>
              </a:rPr>
              <a:t> to retrieve data from provider Brave</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a:t>
            </a:r>
            <a:r>
              <a:rPr lang="en" sz="1200" u="sng">
                <a:solidFill>
                  <a:schemeClr val="hlink"/>
                </a:solidFill>
                <a:latin typeface="Salesforce Sans Light"/>
                <a:ea typeface="Salesforce Sans Light"/>
                <a:cs typeface="Salesforce Sans Light"/>
                <a:sym typeface="Salesforce Sans Light"/>
                <a:hlinkClick r:id="rId6"/>
              </a:rPr>
              <a:t> External Service Provider</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a:t>
            </a:r>
            <a:r>
              <a:rPr lang="en" sz="1200" u="sng">
                <a:solidFill>
                  <a:schemeClr val="hlink"/>
                </a:solidFill>
                <a:latin typeface="Salesforce Sans Light"/>
                <a:ea typeface="Salesforce Sans Light"/>
                <a:cs typeface="Salesforce Sans Light"/>
                <a:sym typeface="Salesforce Sans Light"/>
                <a:hlinkClick r:id="rId7"/>
              </a:rPr>
              <a:t>Agent Action </a:t>
            </a:r>
            <a:endParaRPr sz="1200">
              <a:latin typeface="Salesforce Sans Light"/>
              <a:ea typeface="Salesforce Sans Light"/>
              <a:cs typeface="Salesforce Sans Light"/>
              <a:sym typeface="Salesforce Sans Light"/>
            </a:endParaRPr>
          </a:p>
        </p:txBody>
      </p:sp>
      <p:sp>
        <p:nvSpPr>
          <p:cNvPr id="123" name="Google Shape;123;p18"/>
          <p:cNvSpPr txBox="1"/>
          <p:nvPr>
            <p:ph idx="4294967295" type="title"/>
          </p:nvPr>
        </p:nvSpPr>
        <p:spPr>
          <a:xfrm>
            <a:off x="247002" y="2331375"/>
            <a:ext cx="38586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Overview</a:t>
            </a:r>
            <a:endParaRPr sz="1400"/>
          </a:p>
          <a:p>
            <a:pPr indent="0" lvl="0" marL="0" rtl="0" algn="l">
              <a:spcBef>
                <a:spcPts val="0"/>
              </a:spcBef>
              <a:spcAft>
                <a:spcPts val="0"/>
              </a:spcAft>
              <a:buNone/>
            </a:pPr>
            <a:r>
              <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t/>
            </a:r>
            <a:endParaRPr sz="1200">
              <a:latin typeface="Salesforce Sans Light"/>
              <a:ea typeface="Salesforce Sans Light"/>
              <a:cs typeface="Salesforce Sans Light"/>
              <a:sym typeface="Salesforce Sans Light"/>
            </a:endParaRPr>
          </a:p>
        </p:txBody>
      </p:sp>
      <p:pic>
        <p:nvPicPr>
          <p:cNvPr id="124" name="Google Shape;124;p18"/>
          <p:cNvPicPr preferRelativeResize="0"/>
          <p:nvPr/>
        </p:nvPicPr>
        <p:blipFill>
          <a:blip r:embed="rId8">
            <a:alphaModFix/>
          </a:blip>
          <a:stretch>
            <a:fillRect/>
          </a:stretch>
        </p:blipFill>
        <p:spPr>
          <a:xfrm>
            <a:off x="3048963" y="2481225"/>
            <a:ext cx="3052221" cy="3052221"/>
          </a:xfrm>
          <a:prstGeom prst="rect">
            <a:avLst/>
          </a:prstGeom>
          <a:noFill/>
          <a:ln>
            <a:noFill/>
          </a:ln>
        </p:spPr>
      </p:pic>
      <p:pic>
        <p:nvPicPr>
          <p:cNvPr id="125" name="Google Shape;125;p18"/>
          <p:cNvPicPr preferRelativeResize="0"/>
          <p:nvPr/>
        </p:nvPicPr>
        <p:blipFill>
          <a:blip r:embed="rId9">
            <a:alphaModFix/>
          </a:blip>
          <a:stretch>
            <a:fillRect/>
          </a:stretch>
        </p:blipFill>
        <p:spPr>
          <a:xfrm>
            <a:off x="143212" y="2639194"/>
            <a:ext cx="3744410" cy="2340246"/>
          </a:xfrm>
          <a:prstGeom prst="rect">
            <a:avLst/>
          </a:prstGeom>
          <a:noFill/>
          <a:ln>
            <a:noFill/>
          </a:ln>
        </p:spPr>
      </p:pic>
      <p:pic>
        <p:nvPicPr>
          <p:cNvPr id="126" name="Google Shape;126;p18"/>
          <p:cNvPicPr preferRelativeResize="0"/>
          <p:nvPr/>
        </p:nvPicPr>
        <p:blipFill>
          <a:blip r:embed="rId10">
            <a:alphaModFix/>
          </a:blip>
          <a:stretch>
            <a:fillRect/>
          </a:stretch>
        </p:blipFill>
        <p:spPr>
          <a:xfrm>
            <a:off x="6443107" y="2127917"/>
            <a:ext cx="2254952" cy="2262300"/>
          </a:xfrm>
          <a:prstGeom prst="rect">
            <a:avLst/>
          </a:prstGeom>
          <a:noFill/>
          <a:ln>
            <a:noFill/>
          </a:ln>
        </p:spPr>
      </p:pic>
      <p:pic>
        <p:nvPicPr>
          <p:cNvPr id="127" name="Google Shape;127;p18"/>
          <p:cNvPicPr preferRelativeResize="0"/>
          <p:nvPr/>
        </p:nvPicPr>
        <p:blipFill>
          <a:blip r:embed="rId11">
            <a:alphaModFix/>
          </a:blip>
          <a:stretch>
            <a:fillRect/>
          </a:stretch>
        </p:blipFill>
        <p:spPr>
          <a:xfrm>
            <a:off x="1585145" y="3099048"/>
            <a:ext cx="7472998" cy="201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idx="4294967295" type="title"/>
          </p:nvPr>
        </p:nvSpPr>
        <p:spPr>
          <a:xfrm>
            <a:off x="185092" y="107006"/>
            <a:ext cx="8113500" cy="7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32D60"/>
                </a:solidFill>
              </a:rPr>
              <a:t>Sales Methodology focussed Oppty Coach</a:t>
            </a:r>
            <a:endParaRPr>
              <a:solidFill>
                <a:srgbClr val="032D60"/>
              </a:solidFill>
            </a:endParaRPr>
          </a:p>
          <a:p>
            <a:pPr indent="0" lvl="0" marL="0" rtl="0" algn="l">
              <a:spcBef>
                <a:spcPts val="0"/>
              </a:spcBef>
              <a:spcAft>
                <a:spcPts val="0"/>
              </a:spcAft>
              <a:buNone/>
            </a:pPr>
            <a:r>
              <a:rPr lang="en" sz="1200"/>
              <a:t>Ansprechpartner: Steve Tsoukalas </a:t>
            </a:r>
            <a:r>
              <a:rPr lang="en" sz="1200" u="sng">
                <a:solidFill>
                  <a:schemeClr val="dk1"/>
                </a:solidFill>
                <a:hlinkClick r:id="rId3">
                  <a:extLst>
                    <a:ext uri="{A12FA001-AC4F-418D-AE19-62706E023703}">
                      <ahyp:hlinkClr val="tx"/>
                    </a:ext>
                  </a:extLst>
                </a:hlinkClick>
              </a:rPr>
              <a:t>admin@salestechaiaug24.demo</a:t>
            </a:r>
            <a:r>
              <a:rPr lang="en" sz="1200"/>
              <a:t> (salesforce1)</a:t>
            </a:r>
            <a:endParaRPr sz="1200"/>
          </a:p>
        </p:txBody>
      </p:sp>
      <p:sp>
        <p:nvSpPr>
          <p:cNvPr id="133" name="Google Shape;133;p19"/>
          <p:cNvSpPr txBox="1"/>
          <p:nvPr>
            <p:ph idx="4294967295" type="title"/>
          </p:nvPr>
        </p:nvSpPr>
        <p:spPr>
          <a:xfrm>
            <a:off x="247002" y="1127740"/>
            <a:ext cx="3858600" cy="120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Short Description</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Sales wants to use a specific Sales methodology like Sandler, SPIN, Miller Heiman, Meddpicc etc.</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With this a AI coach, Einstein can help apply the designated Sales methodology based on the relevant stage and other specified criteria </a:t>
            </a:r>
            <a:endParaRPr sz="1200">
              <a:latin typeface="Salesforce Sans Light"/>
              <a:ea typeface="Salesforce Sans Light"/>
              <a:cs typeface="Salesforce Sans Light"/>
              <a:sym typeface="Salesforce Sans Light"/>
            </a:endParaRPr>
          </a:p>
        </p:txBody>
      </p:sp>
      <p:sp>
        <p:nvSpPr>
          <p:cNvPr id="134" name="Google Shape;134;p19"/>
          <p:cNvSpPr txBox="1"/>
          <p:nvPr>
            <p:ph idx="4294967295" type="title"/>
          </p:nvPr>
        </p:nvSpPr>
        <p:spPr>
          <a:xfrm>
            <a:off x="4656088" y="1570106"/>
            <a:ext cx="38586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How to build it </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a:t>
            </a:r>
            <a:r>
              <a:rPr lang="en" sz="1200" u="sng">
                <a:solidFill>
                  <a:schemeClr val="hlink"/>
                </a:solidFill>
                <a:latin typeface="Salesforce Sans Light"/>
                <a:ea typeface="Salesforce Sans Light"/>
                <a:cs typeface="Salesforce Sans Light"/>
                <a:sym typeface="Salesforce Sans Light"/>
                <a:hlinkClick r:id="rId4"/>
              </a:rPr>
              <a:t>Prompt</a:t>
            </a:r>
            <a:r>
              <a:rPr lang="en" sz="1200">
                <a:latin typeface="Salesforce Sans Light"/>
                <a:ea typeface="Salesforce Sans Light"/>
                <a:cs typeface="Salesforce Sans Light"/>
                <a:sym typeface="Salesforce Sans Light"/>
              </a:rPr>
              <a:t> (see notes)</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a:t>
            </a:r>
            <a:r>
              <a:rPr lang="en" sz="1200" u="sng">
                <a:solidFill>
                  <a:schemeClr val="hlink"/>
                </a:solidFill>
                <a:latin typeface="Salesforce Sans Light"/>
                <a:ea typeface="Salesforce Sans Light"/>
                <a:cs typeface="Salesforce Sans Light"/>
                <a:sym typeface="Salesforce Sans Light"/>
                <a:hlinkClick r:id="rId5"/>
              </a:rPr>
              <a:t>Agent</a:t>
            </a:r>
            <a:r>
              <a:rPr lang="en" sz="1200">
                <a:latin typeface="Salesforce Sans Light"/>
                <a:ea typeface="Salesforce Sans Light"/>
                <a:cs typeface="Salesforce Sans Light"/>
                <a:sym typeface="Salesforce Sans Light"/>
              </a:rPr>
              <a:t> Action</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Adapt the prompt depending on the Sales methodology to be used </a:t>
            </a:r>
            <a:endParaRPr sz="1200">
              <a:latin typeface="Salesforce Sans Light"/>
              <a:ea typeface="Salesforce Sans Light"/>
              <a:cs typeface="Salesforce Sans Light"/>
              <a:sym typeface="Salesforce Sans Light"/>
            </a:endParaRPr>
          </a:p>
        </p:txBody>
      </p:sp>
      <p:sp>
        <p:nvSpPr>
          <p:cNvPr id="135" name="Google Shape;135;p19"/>
          <p:cNvSpPr txBox="1"/>
          <p:nvPr>
            <p:ph idx="4294967295" type="title"/>
          </p:nvPr>
        </p:nvSpPr>
        <p:spPr>
          <a:xfrm>
            <a:off x="247002" y="2331375"/>
            <a:ext cx="38586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Overview</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live screenshot</a:t>
            </a:r>
            <a:endParaRPr sz="1200">
              <a:latin typeface="Salesforce Sans Light"/>
              <a:ea typeface="Salesforce Sans Light"/>
              <a:cs typeface="Salesforce Sans Light"/>
              <a:sym typeface="Salesforce Sans Light"/>
            </a:endParaRPr>
          </a:p>
        </p:txBody>
      </p:sp>
      <p:pic>
        <p:nvPicPr>
          <p:cNvPr id="136" name="Google Shape;136;p19"/>
          <p:cNvPicPr preferRelativeResize="0"/>
          <p:nvPr/>
        </p:nvPicPr>
        <p:blipFill>
          <a:blip r:embed="rId6">
            <a:alphaModFix/>
          </a:blip>
          <a:stretch>
            <a:fillRect/>
          </a:stretch>
        </p:blipFill>
        <p:spPr>
          <a:xfrm>
            <a:off x="4571850" y="2295263"/>
            <a:ext cx="3052221" cy="3052221"/>
          </a:xfrm>
          <a:prstGeom prst="rect">
            <a:avLst/>
          </a:prstGeom>
          <a:noFill/>
          <a:ln>
            <a:noFill/>
          </a:ln>
        </p:spPr>
      </p:pic>
      <p:pic>
        <p:nvPicPr>
          <p:cNvPr id="137" name="Google Shape;137;p19"/>
          <p:cNvPicPr preferRelativeResize="0"/>
          <p:nvPr/>
        </p:nvPicPr>
        <p:blipFill>
          <a:blip r:embed="rId7">
            <a:alphaModFix/>
          </a:blip>
          <a:stretch>
            <a:fillRect/>
          </a:stretch>
        </p:blipFill>
        <p:spPr>
          <a:xfrm>
            <a:off x="2205462" y="2205131"/>
            <a:ext cx="1899675" cy="29744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idx="4294967295" type="title"/>
          </p:nvPr>
        </p:nvSpPr>
        <p:spPr>
          <a:xfrm>
            <a:off x="185092" y="107004"/>
            <a:ext cx="7573500" cy="7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32D60"/>
                </a:solidFill>
              </a:rPr>
              <a:t>Create Service Summary</a:t>
            </a:r>
            <a:endParaRPr>
              <a:solidFill>
                <a:srgbClr val="032D60"/>
              </a:solidFill>
            </a:endParaRPr>
          </a:p>
          <a:p>
            <a:pPr indent="0" lvl="0" marL="0" rtl="0" algn="l">
              <a:spcBef>
                <a:spcPts val="0"/>
              </a:spcBef>
              <a:spcAft>
                <a:spcPts val="0"/>
              </a:spcAft>
              <a:buNone/>
            </a:pPr>
            <a:r>
              <a:rPr lang="en" sz="1200"/>
              <a:t>Ansprechpartner: Steve Tsoukalas (to be found in every Tech IDO)</a:t>
            </a:r>
            <a:endParaRPr>
              <a:solidFill>
                <a:srgbClr val="032D60"/>
              </a:solidFill>
            </a:endParaRPr>
          </a:p>
        </p:txBody>
      </p:sp>
      <p:sp>
        <p:nvSpPr>
          <p:cNvPr id="143" name="Google Shape;143;p20"/>
          <p:cNvSpPr txBox="1"/>
          <p:nvPr>
            <p:ph idx="4294967295" type="title"/>
          </p:nvPr>
        </p:nvSpPr>
        <p:spPr>
          <a:xfrm>
            <a:off x="247002" y="1127719"/>
            <a:ext cx="3858600" cy="96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Short Description</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a concise Summary of open cases on an Account</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Include information about the billing status &amp; history</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Analyse how the escalated cases can interfere with open opportunities</a:t>
            </a:r>
            <a:endParaRPr sz="1200">
              <a:latin typeface="Salesforce Sans Light"/>
              <a:ea typeface="Salesforce Sans Light"/>
              <a:cs typeface="Salesforce Sans Light"/>
              <a:sym typeface="Salesforce Sans Light"/>
            </a:endParaRPr>
          </a:p>
        </p:txBody>
      </p:sp>
      <p:sp>
        <p:nvSpPr>
          <p:cNvPr id="144" name="Google Shape;144;p20"/>
          <p:cNvSpPr txBox="1"/>
          <p:nvPr>
            <p:ph idx="4294967295" type="title"/>
          </p:nvPr>
        </p:nvSpPr>
        <p:spPr>
          <a:xfrm>
            <a:off x="4690193" y="1570106"/>
            <a:ext cx="38586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How to build it </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Service Summary prompt (see notes)</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Flow to get all open cases on the Account</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Flow to get Billing History on the Account</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Flow to get all open Opportunities on the Account</a:t>
            </a:r>
            <a:endParaRPr sz="1200">
              <a:latin typeface="Salesforce Sans Light"/>
              <a:ea typeface="Salesforce Sans Light"/>
              <a:cs typeface="Salesforce Sans Light"/>
              <a:sym typeface="Salesforce Sans Light"/>
            </a:endParaRPr>
          </a:p>
        </p:txBody>
      </p:sp>
      <p:sp>
        <p:nvSpPr>
          <p:cNvPr id="145" name="Google Shape;145;p20"/>
          <p:cNvSpPr txBox="1"/>
          <p:nvPr>
            <p:ph idx="4294967295" type="title"/>
          </p:nvPr>
        </p:nvSpPr>
        <p:spPr>
          <a:xfrm>
            <a:off x="247002" y="2331375"/>
            <a:ext cx="3858600" cy="56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Overview</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live screenshot</a:t>
            </a:r>
            <a:endParaRPr sz="1200">
              <a:latin typeface="Salesforce Sans Light"/>
              <a:ea typeface="Salesforce Sans Light"/>
              <a:cs typeface="Salesforce Sans Light"/>
              <a:sym typeface="Salesforce Sans Light"/>
            </a:endParaRPr>
          </a:p>
        </p:txBody>
      </p:sp>
      <p:pic>
        <p:nvPicPr>
          <p:cNvPr id="146" name="Google Shape;146;p20"/>
          <p:cNvPicPr preferRelativeResize="0"/>
          <p:nvPr/>
        </p:nvPicPr>
        <p:blipFill>
          <a:blip r:embed="rId3">
            <a:alphaModFix/>
          </a:blip>
          <a:stretch>
            <a:fillRect/>
          </a:stretch>
        </p:blipFill>
        <p:spPr>
          <a:xfrm>
            <a:off x="5093001" y="2481225"/>
            <a:ext cx="3052221" cy="3052221"/>
          </a:xfrm>
          <a:prstGeom prst="rect">
            <a:avLst/>
          </a:prstGeom>
          <a:noFill/>
          <a:ln>
            <a:noFill/>
          </a:ln>
        </p:spPr>
      </p:pic>
      <p:pic>
        <p:nvPicPr>
          <p:cNvPr id="147" name="Google Shape;147;p20"/>
          <p:cNvPicPr preferRelativeResize="0"/>
          <p:nvPr/>
        </p:nvPicPr>
        <p:blipFill>
          <a:blip r:embed="rId4">
            <a:alphaModFix/>
          </a:blip>
          <a:stretch>
            <a:fillRect/>
          </a:stretch>
        </p:blipFill>
        <p:spPr>
          <a:xfrm>
            <a:off x="3558900" y="2244731"/>
            <a:ext cx="2124078" cy="3346482"/>
          </a:xfrm>
          <a:prstGeom prst="rect">
            <a:avLst/>
          </a:prstGeom>
          <a:noFill/>
          <a:ln>
            <a:noFill/>
          </a:ln>
        </p:spPr>
      </p:pic>
      <p:pic>
        <p:nvPicPr>
          <p:cNvPr id="148" name="Google Shape;148;p20"/>
          <p:cNvPicPr preferRelativeResize="0"/>
          <p:nvPr/>
        </p:nvPicPr>
        <p:blipFill>
          <a:blip r:embed="rId5">
            <a:alphaModFix/>
          </a:blip>
          <a:stretch>
            <a:fillRect/>
          </a:stretch>
        </p:blipFill>
        <p:spPr>
          <a:xfrm>
            <a:off x="1852140" y="2121994"/>
            <a:ext cx="1642173" cy="3346482"/>
          </a:xfrm>
          <a:prstGeom prst="rect">
            <a:avLst/>
          </a:prstGeom>
          <a:noFill/>
          <a:ln>
            <a:noFill/>
          </a:ln>
        </p:spPr>
      </p:pic>
      <p:sp>
        <p:nvSpPr>
          <p:cNvPr id="149" name="Google Shape;149;p20"/>
          <p:cNvSpPr txBox="1"/>
          <p:nvPr/>
        </p:nvSpPr>
        <p:spPr>
          <a:xfrm rot="-24266">
            <a:off x="7475666" y="3661542"/>
            <a:ext cx="1530038" cy="47221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400">
                <a:solidFill>
                  <a:srgbClr val="FFFFFF"/>
                </a:solidFill>
                <a:latin typeface="Salesforce Sans"/>
                <a:ea typeface="Salesforce Sans"/>
                <a:cs typeface="Salesforce Sans"/>
                <a:sym typeface="Salesforce Sans"/>
              </a:rPr>
              <a:t>Ansprechpartner: </a:t>
            </a:r>
            <a:endParaRPr b="1" sz="1400">
              <a:solidFill>
                <a:srgbClr val="FFFFFF"/>
              </a:solidFill>
              <a:latin typeface="Salesforce Sans"/>
              <a:ea typeface="Salesforce Sans"/>
              <a:cs typeface="Salesforce Sans"/>
              <a:sym typeface="Salesforce Sans"/>
            </a:endParaRPr>
          </a:p>
          <a:p>
            <a:pPr indent="0" lvl="0" marL="0" marR="0" rtl="0" algn="ctr">
              <a:spcBef>
                <a:spcPts val="0"/>
              </a:spcBef>
              <a:spcAft>
                <a:spcPts val="0"/>
              </a:spcAft>
              <a:buNone/>
            </a:pPr>
            <a:r>
              <a:rPr b="1" lang="en" sz="1400">
                <a:solidFill>
                  <a:srgbClr val="FFFFFF"/>
                </a:solidFill>
                <a:latin typeface="Salesforce Sans"/>
                <a:ea typeface="Salesforce Sans"/>
                <a:cs typeface="Salesforce Sans"/>
                <a:sym typeface="Salesforce Sans"/>
              </a:rPr>
              <a:t>Steve</a:t>
            </a:r>
            <a:endParaRPr b="1" sz="1400">
              <a:solidFill>
                <a:srgbClr val="FFFFFF"/>
              </a:solidFill>
              <a:latin typeface="Salesforce Sans"/>
              <a:ea typeface="Salesforce Sans"/>
              <a:cs typeface="Salesforce Sans"/>
              <a:sym typeface="Salesforc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idx="2" type="subTitle"/>
          </p:nvPr>
        </p:nvSpPr>
        <p:spPr>
          <a:xfrm>
            <a:off x="324209" y="3626086"/>
            <a:ext cx="4080900" cy="125700"/>
          </a:xfrm>
          <a:prstGeom prst="rect">
            <a:avLst/>
          </a:prstGeom>
        </p:spPr>
        <p:txBody>
          <a:bodyPr anchorCtr="0" anchor="b" bIns="0" lIns="0" spcFirstLastPara="1" rIns="0" wrap="square" tIns="0">
            <a:normAutofit/>
          </a:bodyPr>
          <a:lstStyle/>
          <a:p>
            <a:pPr indent="0" lvl="0" marL="0" rtl="0" algn="l">
              <a:spcBef>
                <a:spcPts val="0"/>
              </a:spcBef>
              <a:spcAft>
                <a:spcPts val="200"/>
              </a:spcAft>
              <a:buNone/>
            </a:pPr>
            <a:r>
              <a:t/>
            </a:r>
            <a:endParaRPr/>
          </a:p>
        </p:txBody>
      </p:sp>
      <p:pic>
        <p:nvPicPr>
          <p:cNvPr id="155" name="Google Shape;155;p21"/>
          <p:cNvPicPr preferRelativeResize="0"/>
          <p:nvPr/>
        </p:nvPicPr>
        <p:blipFill>
          <a:blip r:embed="rId3">
            <a:alphaModFix/>
          </a:blip>
          <a:stretch>
            <a:fillRect/>
          </a:stretch>
        </p:blipFill>
        <p:spPr>
          <a:xfrm>
            <a:off x="286471" y="1926703"/>
            <a:ext cx="2878671" cy="3261561"/>
          </a:xfrm>
          <a:prstGeom prst="rect">
            <a:avLst/>
          </a:prstGeom>
          <a:noFill/>
          <a:ln>
            <a:noFill/>
          </a:ln>
        </p:spPr>
      </p:pic>
      <p:sp>
        <p:nvSpPr>
          <p:cNvPr id="156" name="Google Shape;156;p21"/>
          <p:cNvSpPr txBox="1"/>
          <p:nvPr>
            <p:ph idx="4294967295" type="title"/>
          </p:nvPr>
        </p:nvSpPr>
        <p:spPr>
          <a:xfrm>
            <a:off x="247002" y="815700"/>
            <a:ext cx="3858600" cy="9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Short Description</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Create a summary of a visit or call with a voice transcript. The voice transcript works in German and updates or creates opportunities, contacts, tasks etc.</a:t>
            </a:r>
            <a:endParaRPr sz="1200">
              <a:latin typeface="Salesforce Sans Light"/>
              <a:ea typeface="Salesforce Sans Light"/>
              <a:cs typeface="Salesforce Sans Light"/>
              <a:sym typeface="Salesforce Sans Light"/>
            </a:endParaRPr>
          </a:p>
        </p:txBody>
      </p:sp>
      <p:sp>
        <p:nvSpPr>
          <p:cNvPr id="157" name="Google Shape;157;p21"/>
          <p:cNvSpPr txBox="1"/>
          <p:nvPr>
            <p:ph idx="4294967295" type="title"/>
          </p:nvPr>
        </p:nvSpPr>
        <p:spPr>
          <a:xfrm>
            <a:off x="4656088" y="992194"/>
            <a:ext cx="3858600" cy="115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How to build it </a:t>
            </a:r>
            <a:br>
              <a:rPr lang="en" sz="1400"/>
            </a:br>
            <a:r>
              <a:rPr lang="en" sz="1100" u="sng">
                <a:solidFill>
                  <a:schemeClr val="hlink"/>
                </a:solidFill>
                <a:hlinkClick r:id="rId4"/>
              </a:rPr>
              <a:t>Installation Quip</a:t>
            </a:r>
            <a:endParaRPr sz="11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Note: Currently the transcript is generated with </a:t>
            </a:r>
            <a:r>
              <a:rPr lang="en" sz="1200" u="sng">
                <a:solidFill>
                  <a:schemeClr val="hlink"/>
                </a:solidFill>
                <a:latin typeface="Salesforce Sans Light"/>
                <a:ea typeface="Salesforce Sans Light"/>
                <a:cs typeface="Salesforce Sans Light"/>
                <a:sym typeface="Salesforce Sans Light"/>
                <a:hlinkClick r:id="rId5"/>
              </a:rPr>
              <a:t>Open AI Whisper</a:t>
            </a:r>
            <a:r>
              <a:rPr lang="en" sz="1200">
                <a:latin typeface="Salesforce Sans Light"/>
                <a:ea typeface="Salesforce Sans Light"/>
                <a:cs typeface="Salesforce Sans Light"/>
                <a:sym typeface="Salesforce Sans Light"/>
              </a:rPr>
              <a:t>. In the near future this will not be necessary as we will have our own Einstein Service.  </a:t>
            </a:r>
            <a:endParaRPr sz="1200">
              <a:latin typeface="Salesforce Sans Light"/>
              <a:ea typeface="Salesforce Sans Light"/>
              <a:cs typeface="Salesforce Sans Light"/>
              <a:sym typeface="Salesforce Sans Light"/>
            </a:endParaRPr>
          </a:p>
        </p:txBody>
      </p:sp>
      <p:pic>
        <p:nvPicPr>
          <p:cNvPr id="158" name="Google Shape;158;p21"/>
          <p:cNvPicPr preferRelativeResize="0"/>
          <p:nvPr/>
        </p:nvPicPr>
        <p:blipFill>
          <a:blip r:embed="rId6">
            <a:alphaModFix/>
          </a:blip>
          <a:stretch>
            <a:fillRect/>
          </a:stretch>
        </p:blipFill>
        <p:spPr>
          <a:xfrm>
            <a:off x="6905584" y="2124075"/>
            <a:ext cx="1458781" cy="2943432"/>
          </a:xfrm>
          <a:prstGeom prst="rect">
            <a:avLst/>
          </a:prstGeom>
          <a:noFill/>
          <a:ln>
            <a:noFill/>
          </a:ln>
        </p:spPr>
      </p:pic>
      <p:pic>
        <p:nvPicPr>
          <p:cNvPr id="159" name="Google Shape;159;p21" title="AI Visit Report.mov">
            <a:hlinkClick r:id="rId7"/>
          </p:cNvPr>
          <p:cNvPicPr preferRelativeResize="0"/>
          <p:nvPr/>
        </p:nvPicPr>
        <p:blipFill>
          <a:blip r:embed="rId8">
            <a:alphaModFix/>
          </a:blip>
          <a:stretch>
            <a:fillRect/>
          </a:stretch>
        </p:blipFill>
        <p:spPr>
          <a:xfrm>
            <a:off x="3327801" y="2967682"/>
            <a:ext cx="3319296" cy="1867101"/>
          </a:xfrm>
          <a:prstGeom prst="rect">
            <a:avLst/>
          </a:prstGeom>
          <a:noFill/>
          <a:ln>
            <a:noFill/>
          </a:ln>
        </p:spPr>
      </p:pic>
      <p:sp>
        <p:nvSpPr>
          <p:cNvPr id="160" name="Google Shape;160;p21"/>
          <p:cNvSpPr txBox="1"/>
          <p:nvPr>
            <p:ph idx="4294967295" type="title"/>
          </p:nvPr>
        </p:nvSpPr>
        <p:spPr>
          <a:xfrm>
            <a:off x="185092" y="107004"/>
            <a:ext cx="7573500" cy="7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32D60"/>
                </a:solidFill>
              </a:rPr>
              <a:t>Visit Report with Voice Transcript and Actions</a:t>
            </a:r>
            <a:endParaRPr>
              <a:solidFill>
                <a:srgbClr val="032D60"/>
              </a:solidFill>
            </a:endParaRPr>
          </a:p>
          <a:p>
            <a:pPr indent="0" lvl="0" marL="0" rtl="0" algn="l">
              <a:spcBef>
                <a:spcPts val="0"/>
              </a:spcBef>
              <a:spcAft>
                <a:spcPts val="0"/>
              </a:spcAft>
              <a:buNone/>
            </a:pPr>
            <a:r>
              <a:rPr lang="en" sz="1200"/>
              <a:t>Ansprechpartner: Michael Tietze</a:t>
            </a:r>
            <a:endParaRPr>
              <a:solidFill>
                <a:srgbClr val="032D6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idx="4294967295" type="title"/>
          </p:nvPr>
        </p:nvSpPr>
        <p:spPr>
          <a:xfrm>
            <a:off x="185092" y="107004"/>
            <a:ext cx="7573500" cy="7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32D60"/>
                </a:solidFill>
              </a:rPr>
              <a:t>Einstein DQ Inspector</a:t>
            </a:r>
            <a:endParaRPr>
              <a:solidFill>
                <a:srgbClr val="032D60"/>
              </a:solidFill>
            </a:endParaRPr>
          </a:p>
          <a:p>
            <a:pPr indent="0" lvl="0" marL="0" rtl="0" algn="l">
              <a:spcBef>
                <a:spcPts val="0"/>
              </a:spcBef>
              <a:spcAft>
                <a:spcPts val="0"/>
              </a:spcAft>
              <a:buNone/>
            </a:pPr>
            <a:r>
              <a:rPr lang="en" sz="1200">
                <a:solidFill>
                  <a:srgbClr val="032D60"/>
                </a:solidFill>
              </a:rPr>
              <a:t>Ansprechpartner: Michael “Michi” Schneller </a:t>
            </a:r>
            <a:endParaRPr sz="1200">
              <a:solidFill>
                <a:srgbClr val="032D60"/>
              </a:solidFill>
            </a:endParaRPr>
          </a:p>
        </p:txBody>
      </p:sp>
      <p:sp>
        <p:nvSpPr>
          <p:cNvPr id="166" name="Google Shape;166;p22"/>
          <p:cNvSpPr txBox="1"/>
          <p:nvPr>
            <p:ph idx="4294967295" type="title"/>
          </p:nvPr>
        </p:nvSpPr>
        <p:spPr>
          <a:xfrm>
            <a:off x="247002" y="950531"/>
            <a:ext cx="3858600" cy="229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Short Description</a:t>
            </a:r>
            <a:br>
              <a:rPr lang="en" sz="1400"/>
            </a:br>
            <a:endParaRPr sz="1400"/>
          </a:p>
          <a:p>
            <a:pPr indent="0" lvl="0" marL="0" rtl="0" algn="l">
              <a:spcBef>
                <a:spcPts val="0"/>
              </a:spcBef>
              <a:spcAft>
                <a:spcPts val="0"/>
              </a:spcAft>
              <a:buNone/>
            </a:pPr>
            <a:r>
              <a:rPr b="1" lang="en" sz="1200">
                <a:latin typeface="Salesforce Sans"/>
                <a:ea typeface="Salesforce Sans"/>
                <a:cs typeface="Salesforce Sans"/>
                <a:sym typeface="Salesforce Sans"/>
              </a:rPr>
              <a:t>Why:</a:t>
            </a:r>
            <a:r>
              <a:rPr lang="en" sz="1200">
                <a:latin typeface="Salesforce Sans Light"/>
                <a:ea typeface="Salesforce Sans Light"/>
                <a:cs typeface="Salesforce Sans Light"/>
                <a:sym typeface="Salesforce Sans Light"/>
              </a:rPr>
              <a:t> Every customer wants to have high quality data in their CRM system.</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b="1" lang="en" sz="1200">
                <a:latin typeface="Salesforce Sans"/>
                <a:ea typeface="Salesforce Sans"/>
                <a:cs typeface="Salesforce Sans"/>
                <a:sym typeface="Salesforce Sans"/>
              </a:rPr>
              <a:t>How:</a:t>
            </a:r>
            <a:r>
              <a:rPr lang="en" sz="1200">
                <a:latin typeface="Salesforce Sans Light"/>
                <a:ea typeface="Salesforce Sans Light"/>
                <a:cs typeface="Salesforce Sans Light"/>
                <a:sym typeface="Salesforce Sans Light"/>
              </a:rPr>
              <a:t> The prompt will inspect your open opportunities to see if there are potential data quality issue. As a result, potential DQ issues will be displayed alongside the opportunity record. </a:t>
            </a:r>
            <a:r>
              <a:rPr i="1" lang="en" sz="800">
                <a:latin typeface="Salesforce Sans Light"/>
                <a:ea typeface="Salesforce Sans Light"/>
                <a:cs typeface="Salesforce Sans Light"/>
                <a:sym typeface="Salesforce Sans Light"/>
              </a:rPr>
              <a:t>(Note: can be adapted to any Salesforce object)</a:t>
            </a:r>
            <a:endParaRPr i="1" sz="800">
              <a:latin typeface="Salesforce Sans Light"/>
              <a:ea typeface="Salesforce Sans Light"/>
              <a:cs typeface="Salesforce Sans Light"/>
              <a:sym typeface="Salesforce Sans Light"/>
            </a:endParaRPr>
          </a:p>
          <a:p>
            <a:pPr indent="0" lvl="0" marL="0" rtl="0" algn="l">
              <a:spcBef>
                <a:spcPts val="0"/>
              </a:spcBef>
              <a:spcAft>
                <a:spcPts val="0"/>
              </a:spcAft>
              <a:buNone/>
            </a:pPr>
            <a:r>
              <a:t/>
            </a:r>
            <a:endParaRPr b="1" sz="1200">
              <a:latin typeface="Salesforce Sans"/>
              <a:ea typeface="Salesforce Sans"/>
              <a:cs typeface="Salesforce Sans"/>
              <a:sym typeface="Salesforce Sans"/>
            </a:endParaRPr>
          </a:p>
          <a:p>
            <a:pPr indent="0" lvl="0" marL="0" rtl="0" algn="l">
              <a:spcBef>
                <a:spcPts val="0"/>
              </a:spcBef>
              <a:spcAft>
                <a:spcPts val="0"/>
              </a:spcAft>
              <a:buNone/>
            </a:pPr>
            <a:r>
              <a:rPr b="1" lang="en" sz="1200">
                <a:latin typeface="Salesforce Sans"/>
                <a:ea typeface="Salesforce Sans"/>
                <a:cs typeface="Salesforce Sans"/>
                <a:sym typeface="Salesforce Sans"/>
              </a:rPr>
              <a:t>Value: </a:t>
            </a:r>
            <a:r>
              <a:rPr lang="en" sz="1200">
                <a:latin typeface="Salesforce Sans Light"/>
                <a:ea typeface="Salesforce Sans Light"/>
                <a:cs typeface="Salesforce Sans Light"/>
                <a:sym typeface="Salesforce Sans Light"/>
              </a:rPr>
              <a:t>Higher data quality will lead to better business results and increased user acceptance</a:t>
            </a: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t/>
            </a:r>
            <a:endParaRPr sz="1200">
              <a:latin typeface="Salesforce Sans Light"/>
              <a:ea typeface="Salesforce Sans Light"/>
              <a:cs typeface="Salesforce Sans Light"/>
              <a:sym typeface="Salesforce Sans Light"/>
            </a:endParaRPr>
          </a:p>
        </p:txBody>
      </p:sp>
      <p:sp>
        <p:nvSpPr>
          <p:cNvPr id="167" name="Google Shape;167;p22"/>
          <p:cNvSpPr txBox="1"/>
          <p:nvPr>
            <p:ph idx="4294967295" type="title"/>
          </p:nvPr>
        </p:nvSpPr>
        <p:spPr>
          <a:xfrm>
            <a:off x="4656088" y="950531"/>
            <a:ext cx="3858600" cy="97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How to build it </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Base prompt is in speaker notes. However, additional components are required. If you need it in one of your demo orgs, get in touch with me and we’ll get it done.</a:t>
            </a:r>
            <a:br>
              <a:rPr lang="en" sz="1200">
                <a:latin typeface="Salesforce Sans Light"/>
                <a:ea typeface="Salesforce Sans Light"/>
                <a:cs typeface="Salesforce Sans Light"/>
                <a:sym typeface="Salesforce Sans Light"/>
              </a:rPr>
            </a:br>
            <a:endParaRPr sz="1200">
              <a:latin typeface="Salesforce Sans Light"/>
              <a:ea typeface="Salesforce Sans Light"/>
              <a:cs typeface="Salesforce Sans Light"/>
              <a:sym typeface="Salesforce Sans Light"/>
            </a:endParaRPr>
          </a:p>
          <a:p>
            <a:pPr indent="0" lvl="0" marL="0" rtl="0" algn="l">
              <a:spcBef>
                <a:spcPts val="0"/>
              </a:spcBef>
              <a:spcAft>
                <a:spcPts val="0"/>
              </a:spcAft>
              <a:buNone/>
            </a:pPr>
            <a:r>
              <a:rPr lang="en" sz="1400"/>
              <a:t>Demo it</a:t>
            </a:r>
            <a:endParaRPr sz="1400"/>
          </a:p>
          <a:p>
            <a:pPr indent="0" lvl="0" marL="0" rtl="0" algn="l">
              <a:spcBef>
                <a:spcPts val="0"/>
              </a:spcBef>
              <a:spcAft>
                <a:spcPts val="0"/>
              </a:spcAft>
              <a:buNone/>
            </a:pPr>
            <a:r>
              <a:rPr lang="en" sz="1200">
                <a:latin typeface="Salesforce Sans Light"/>
                <a:ea typeface="Salesforce Sans Light"/>
                <a:cs typeface="Salesforce Sans Light"/>
                <a:sym typeface="Salesforce Sans Light"/>
              </a:rPr>
              <a:t>Click this link: </a:t>
            </a:r>
            <a:r>
              <a:rPr lang="en" sz="1200" u="sng">
                <a:solidFill>
                  <a:schemeClr val="hlink"/>
                </a:solidFill>
                <a:latin typeface="Salesforce Sans Light"/>
                <a:ea typeface="Salesforce Sans Light"/>
                <a:cs typeface="Salesforce Sans Light"/>
                <a:sym typeface="Salesforce Sans Light"/>
                <a:hlinkClick r:id="rId3"/>
              </a:rPr>
              <a:t>DQ Inspector Demo Org</a:t>
            </a:r>
            <a:endParaRPr sz="1200">
              <a:latin typeface="Salesforce Sans Light"/>
              <a:ea typeface="Salesforce Sans Light"/>
              <a:cs typeface="Salesforce Sans Light"/>
              <a:sym typeface="Salesforce Sans Light"/>
            </a:endParaRPr>
          </a:p>
        </p:txBody>
      </p:sp>
      <p:sp>
        <p:nvSpPr>
          <p:cNvPr id="168" name="Google Shape;168;p22"/>
          <p:cNvSpPr txBox="1"/>
          <p:nvPr>
            <p:ph idx="4294967295" type="title"/>
          </p:nvPr>
        </p:nvSpPr>
        <p:spPr>
          <a:xfrm>
            <a:off x="4949995" y="2500313"/>
            <a:ext cx="3858600" cy="55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t>Overview</a:t>
            </a:r>
            <a:endParaRPr sz="1400"/>
          </a:p>
          <a:p>
            <a:pPr indent="0" lvl="0" marL="0" rtl="0" algn="l">
              <a:spcBef>
                <a:spcPts val="0"/>
              </a:spcBef>
              <a:spcAft>
                <a:spcPts val="0"/>
              </a:spcAft>
              <a:buNone/>
            </a:pPr>
            <a:r>
              <a:t/>
            </a:r>
            <a:endParaRPr sz="1200">
              <a:latin typeface="Salesforce Sans Light"/>
              <a:ea typeface="Salesforce Sans Light"/>
              <a:cs typeface="Salesforce Sans Light"/>
              <a:sym typeface="Salesforce Sans Light"/>
            </a:endParaRPr>
          </a:p>
        </p:txBody>
      </p:sp>
      <p:pic>
        <p:nvPicPr>
          <p:cNvPr id="169" name="Google Shape;169;p22"/>
          <p:cNvPicPr preferRelativeResize="0"/>
          <p:nvPr/>
        </p:nvPicPr>
        <p:blipFill>
          <a:blip r:embed="rId4">
            <a:alphaModFix/>
          </a:blip>
          <a:stretch>
            <a:fillRect/>
          </a:stretch>
        </p:blipFill>
        <p:spPr>
          <a:xfrm flipH="1">
            <a:off x="2120058" y="2420456"/>
            <a:ext cx="3052221" cy="3052221"/>
          </a:xfrm>
          <a:prstGeom prst="rect">
            <a:avLst/>
          </a:prstGeom>
          <a:noFill/>
          <a:ln>
            <a:noFill/>
          </a:ln>
        </p:spPr>
      </p:pic>
      <p:pic>
        <p:nvPicPr>
          <p:cNvPr id="170" name="Google Shape;170;p22"/>
          <p:cNvPicPr preferRelativeResize="0"/>
          <p:nvPr/>
        </p:nvPicPr>
        <p:blipFill>
          <a:blip r:embed="rId5">
            <a:alphaModFix/>
          </a:blip>
          <a:stretch>
            <a:fillRect/>
          </a:stretch>
        </p:blipFill>
        <p:spPr>
          <a:xfrm>
            <a:off x="5064327" y="2817938"/>
            <a:ext cx="4020506" cy="22191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